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embeddedFontLst>
    <p:embeddedFont>
      <p:font typeface="Proxima Nova"/>
      <p:regular r:id="rId53"/>
      <p:bold r:id="rId54"/>
      <p:italic r:id="rId55"/>
      <p:boldItalic r:id="rId56"/>
    </p:embeddedFont>
    <p:embeddedFont>
      <p:font typeface="Average"/>
      <p:regular r:id="rId57"/>
    </p:embeddedFont>
    <p:embeddedFont>
      <p:font typeface="Oswald"/>
      <p:regular r:id="rId58"/>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ProximaNova-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ProximaNova-italic.fntdata"/><Relationship Id="rId10" Type="http://schemas.openxmlformats.org/officeDocument/2006/relationships/slide" Target="slides/slide5.xml"/><Relationship Id="rId54" Type="http://schemas.openxmlformats.org/officeDocument/2006/relationships/font" Target="fonts/ProximaNova-bold.fntdata"/><Relationship Id="rId13" Type="http://schemas.openxmlformats.org/officeDocument/2006/relationships/slide" Target="slides/slide8.xml"/><Relationship Id="rId57" Type="http://schemas.openxmlformats.org/officeDocument/2006/relationships/font" Target="fonts/Average-regular.fntdata"/><Relationship Id="rId12" Type="http://schemas.openxmlformats.org/officeDocument/2006/relationships/slide" Target="slides/slide7.xml"/><Relationship Id="rId56" Type="http://schemas.openxmlformats.org/officeDocument/2006/relationships/font" Target="fonts/ProximaNova-boldItalic.fntdata"/><Relationship Id="rId15" Type="http://schemas.openxmlformats.org/officeDocument/2006/relationships/slide" Target="slides/slide10.xml"/><Relationship Id="rId59" Type="http://schemas.openxmlformats.org/officeDocument/2006/relationships/font" Target="fonts/Oswald-bold.fntdata"/><Relationship Id="rId14" Type="http://schemas.openxmlformats.org/officeDocument/2006/relationships/slide" Target="slides/slide9.xml"/><Relationship Id="rId58" Type="http://schemas.openxmlformats.org/officeDocument/2006/relationships/font" Target="fonts/Oswald-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c15692f56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c15692f56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ba7ffdbfc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ba7ffdbfc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c150988d7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c150988d7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bba1c7a21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bba1c7a21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a7ffdbf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ba7ffdbf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c2f967885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c2f967885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a7ffdbfc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ba7ffdbfc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ba7ffdbfc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ba7ffdbfc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bb60b881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bb60b881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bb4147a8c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bb4147a8c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c2f96788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c2f96788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bba1c7a21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bba1c7a21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bba1c7a21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bba1c7a21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bb4147a8c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bb4147a8c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ba7ffdbfc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ba7ffdbfc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ba7ffdbfcf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ba7ffdbfcf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bba1c7a21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bba1c7a21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a7ffdbfc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ba7ffdbfc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c369b0810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c369b0810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c369b0810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c369b0810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c369b0810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c369b0810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ba7ffdbfc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ba7ffdbfc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ba7ffdbfcf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ba7ffdbfcf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bba1c7a2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bba1c7a2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ba7ffdbfcf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ba7ffdbfc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c150988d7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c150988d7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ba7ffdbfc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ba7ffdbfc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bb60b8819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bb60b8819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c2f9678852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c2f967885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c369b0810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c369b0810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c369b0810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c369b0810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c394ca7db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c394ca7db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bba1c7a21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bba1c7a21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 To GCI είν’ sub-mode του Military; Ή ειν’ </a:t>
            </a:r>
            <a:r>
              <a:rPr lang="en-GB"/>
              <a:t>δύο</a:t>
            </a:r>
            <a:r>
              <a:rPr lang="en-GB"/>
              <a:t> </a:t>
            </a:r>
            <a:r>
              <a:rPr lang="en-GB"/>
              <a:t>διαφορετικοί τρόποι λειτουργίας</a:t>
            </a:r>
            <a:r>
              <a:rPr lang="en-GB"/>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c394ca7db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c394ca7db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c2f967885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c2f967885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c2f967885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c2f967885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c2f967885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c2f967885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rgbClr val="E0E0E0"/>
                </a:solidFill>
                <a:latin typeface="Proxima Nova"/>
                <a:ea typeface="Proxima Nova"/>
                <a:cs typeface="Proxima Nova"/>
                <a:sym typeface="Proxima Nova"/>
              </a:rPr>
              <a:t>Σε μια τυπική μέρα έχεις 2-3 7700 squawk codes πάνω απ’ την Ευρώπη.</a:t>
            </a:r>
            <a:endParaRPr sz="1400">
              <a:solidFill>
                <a:srgbClr val="E0E0E0"/>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c2f967885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c2f967885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c2f967885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c2f967885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c2f967885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c2f967885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946556cb4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946556cb4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ba7ffdbfc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ba7ffdbfc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bba1c7a21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bba1c7a21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ba7ffdbfc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ba7ffdbfc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ba7ffdbfc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ba7ffdbfc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rgbClr val="E0E0E0"/>
                </a:solidFill>
                <a:latin typeface="Proxima Nova"/>
                <a:ea typeface="Proxima Nova"/>
                <a:cs typeface="Proxima Nova"/>
                <a:sym typeface="Proxima Nova"/>
              </a:rPr>
              <a:t>Σε μια τυπική μέρα έχεις 2-3 7700 squawk codes πάνω απ’ την Ευρώπη.</a:t>
            </a:r>
            <a:endParaRPr sz="1400">
              <a:solidFill>
                <a:srgbClr val="E0E0E0"/>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c0412e0f5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c0412e0f5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13.jpg"/><Relationship Id="rId6" Type="http://schemas.openxmlformats.org/officeDocument/2006/relationships/image" Target="../media/image4.jpg"/><Relationship Id="rId7"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16.png"/><Relationship Id="rId5" Type="http://schemas.openxmlformats.org/officeDocument/2006/relationships/hyperlink" Target="http://www.youtube.com/watch?v=cquvA_IpEsA" TargetMode="External"/><Relationship Id="rId6" Type="http://schemas.openxmlformats.org/officeDocument/2006/relationships/image" Target="../media/image3.jpg"/><Relationship Id="rId7"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hyperlink" Target="https://map.adsbexchange.com/mlat-map/"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www.youtube.com/watch?v=EQFWrFVdhLI" TargetMode="External"/><Relationship Id="rId4" Type="http://schemas.openxmlformats.org/officeDocument/2006/relationships/image" Target="../media/image24.jpg"/><Relationship Id="rId5"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27.png"/><Relationship Id="rId5"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37.png"/><Relationship Id="rId5" Type="http://schemas.openxmlformats.org/officeDocument/2006/relationships/image" Target="../media/image28.jpg"/><Relationship Id="rId6" Type="http://schemas.openxmlformats.org/officeDocument/2006/relationships/image" Target="../media/image33.jpg"/><Relationship Id="rId7"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9.png"/><Relationship Id="rId6"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1.jp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6.png"/><Relationship Id="rId7"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52.png"/><Relationship Id="rId6" Type="http://schemas.openxmlformats.org/officeDocument/2006/relationships/image" Target="../media/image47.png"/><Relationship Id="rId7" Type="http://schemas.openxmlformats.org/officeDocument/2006/relationships/image" Target="../media/image42.png"/><Relationship Id="rId8"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8.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65.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6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55.png"/><Relationship Id="rId4" Type="http://schemas.openxmlformats.org/officeDocument/2006/relationships/image" Target="../media/image66.png"/><Relationship Id="rId5"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57.jpg"/><Relationship Id="rId4" Type="http://schemas.openxmlformats.org/officeDocument/2006/relationships/image" Target="../media/image63.jpg"/><Relationship Id="rId5" Type="http://schemas.openxmlformats.org/officeDocument/2006/relationships/image" Target="../media/image6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6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s://map.adsbexchange.com/mlat-ma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map.adsbexchange.com/mlat-ma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mt="48000"/>
          </a:blip>
          <a:stretch>
            <a:fillRect/>
          </a:stretch>
        </p:blipFill>
        <p:spPr>
          <a:xfrm>
            <a:off x="0" y="0"/>
            <a:ext cx="9144003" cy="6103443"/>
          </a:xfrm>
          <a:prstGeom prst="rect">
            <a:avLst/>
          </a:prstGeom>
          <a:noFill/>
          <a:ln>
            <a:noFill/>
          </a:ln>
        </p:spPr>
      </p:pic>
      <p:sp>
        <p:nvSpPr>
          <p:cNvPr id="60" name="Google Shape;60;p13"/>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The Air Traffic Control System</a:t>
            </a:r>
            <a:endParaRPr/>
          </a:p>
        </p:txBody>
      </p:sp>
      <p:sp>
        <p:nvSpPr>
          <p:cNvPr id="61" name="Google Shape;61;p13"/>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i="1" lang="en-GB">
                <a:latin typeface="Oswald"/>
                <a:ea typeface="Oswald"/>
                <a:cs typeface="Oswald"/>
                <a:sym typeface="Oswald"/>
              </a:rPr>
              <a:t>Safety uber alles</a:t>
            </a:r>
            <a:endParaRPr i="1">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Multilateration (MLAT)</a:t>
            </a:r>
            <a:endParaRPr/>
          </a:p>
        </p:txBody>
      </p:sp>
      <p:sp>
        <p:nvSpPr>
          <p:cNvPr id="120" name="Google Shape;120;p22"/>
          <p:cNvSpPr txBox="1"/>
          <p:nvPr/>
        </p:nvSpPr>
        <p:spPr>
          <a:xfrm>
            <a:off x="381425" y="1155825"/>
            <a:ext cx="51954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2"/>
              </a:buClr>
              <a:buSzPts val="1400"/>
              <a:buFont typeface="Proxima Nova"/>
              <a:buChar char="●"/>
            </a:pPr>
            <a:r>
              <a:rPr b="1" lang="en-GB">
                <a:solidFill>
                  <a:schemeClr val="lt2"/>
                </a:solidFill>
                <a:latin typeface="Proxima Nova"/>
                <a:ea typeface="Proxima Nova"/>
                <a:cs typeface="Proxima Nova"/>
                <a:sym typeface="Proxima Nova"/>
              </a:rPr>
              <a:t>TDOA (time difference of arrival)</a:t>
            </a:r>
            <a:endParaRPr b="1">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b="1" lang="en-GB">
                <a:solidFill>
                  <a:schemeClr val="lt2"/>
                </a:solidFill>
                <a:latin typeface="Proxima Nova"/>
                <a:ea typeface="Proxima Nova"/>
                <a:cs typeface="Proxima Nova"/>
                <a:sym typeface="Proxima Nova"/>
              </a:rPr>
              <a:t>time-synchronized receivers</a:t>
            </a:r>
            <a:endParaRPr b="1">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b="1" lang="en-GB">
                <a:solidFill>
                  <a:schemeClr val="lt2"/>
                </a:solidFill>
                <a:latin typeface="Proxima Nova"/>
                <a:ea typeface="Proxima Nova"/>
                <a:cs typeface="Proxima Nova"/>
                <a:sym typeface="Proxima Nova"/>
              </a:rPr>
              <a:t>known velocity of electromagnetic waves in the space</a:t>
            </a:r>
            <a:endParaRPr b="1">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b="1" lang="en-GB">
                <a:solidFill>
                  <a:schemeClr val="lt2"/>
                </a:solidFill>
                <a:latin typeface="Proxima Nova"/>
                <a:ea typeface="Proxima Nova"/>
                <a:cs typeface="Proxima Nova"/>
                <a:sym typeface="Proxima Nova"/>
              </a:rPr>
              <a:t>response to SSR (mode-S), IFF – friend/foe, ADS-B</a:t>
            </a:r>
            <a:endParaRPr/>
          </a:p>
        </p:txBody>
      </p:sp>
      <p:pic>
        <p:nvPicPr>
          <p:cNvPr id="121" name="Google Shape;121;p22"/>
          <p:cNvPicPr preferRelativeResize="0"/>
          <p:nvPr/>
        </p:nvPicPr>
        <p:blipFill>
          <a:blip r:embed="rId3">
            <a:alphaModFix/>
          </a:blip>
          <a:stretch>
            <a:fillRect/>
          </a:stretch>
        </p:blipFill>
        <p:spPr>
          <a:xfrm>
            <a:off x="5477175" y="274350"/>
            <a:ext cx="1186975" cy="1702225"/>
          </a:xfrm>
          <a:prstGeom prst="rect">
            <a:avLst/>
          </a:prstGeom>
          <a:noFill/>
          <a:ln>
            <a:noFill/>
          </a:ln>
        </p:spPr>
      </p:pic>
      <p:pic>
        <p:nvPicPr>
          <p:cNvPr id="122" name="Google Shape;122;p22"/>
          <p:cNvPicPr preferRelativeResize="0"/>
          <p:nvPr/>
        </p:nvPicPr>
        <p:blipFill>
          <a:blip r:embed="rId4">
            <a:alphaModFix/>
          </a:blip>
          <a:stretch>
            <a:fillRect/>
          </a:stretch>
        </p:blipFill>
        <p:spPr>
          <a:xfrm>
            <a:off x="6786925" y="274350"/>
            <a:ext cx="1633375" cy="1574875"/>
          </a:xfrm>
          <a:prstGeom prst="rect">
            <a:avLst/>
          </a:prstGeom>
          <a:noFill/>
          <a:ln>
            <a:noFill/>
          </a:ln>
        </p:spPr>
      </p:pic>
      <p:pic>
        <p:nvPicPr>
          <p:cNvPr id="123" name="Google Shape;123;p22"/>
          <p:cNvPicPr preferRelativeResize="0"/>
          <p:nvPr/>
        </p:nvPicPr>
        <p:blipFill>
          <a:blip r:embed="rId5">
            <a:alphaModFix/>
          </a:blip>
          <a:stretch>
            <a:fillRect/>
          </a:stretch>
        </p:blipFill>
        <p:spPr>
          <a:xfrm>
            <a:off x="6786925" y="1976575"/>
            <a:ext cx="2043701" cy="1641225"/>
          </a:xfrm>
          <a:prstGeom prst="rect">
            <a:avLst/>
          </a:prstGeom>
          <a:noFill/>
          <a:ln>
            <a:noFill/>
          </a:ln>
        </p:spPr>
      </p:pic>
      <p:pic>
        <p:nvPicPr>
          <p:cNvPr id="124" name="Google Shape;124;p22"/>
          <p:cNvPicPr preferRelativeResize="0"/>
          <p:nvPr/>
        </p:nvPicPr>
        <p:blipFill>
          <a:blip r:embed="rId6">
            <a:alphaModFix/>
          </a:blip>
          <a:stretch>
            <a:fillRect/>
          </a:stretch>
        </p:blipFill>
        <p:spPr>
          <a:xfrm>
            <a:off x="311700" y="2340625"/>
            <a:ext cx="2043701" cy="1811357"/>
          </a:xfrm>
          <a:prstGeom prst="rect">
            <a:avLst/>
          </a:prstGeom>
          <a:noFill/>
          <a:ln>
            <a:noFill/>
          </a:ln>
        </p:spPr>
      </p:pic>
      <p:pic>
        <p:nvPicPr>
          <p:cNvPr id="125" name="Google Shape;125;p22"/>
          <p:cNvPicPr preferRelativeResize="0"/>
          <p:nvPr/>
        </p:nvPicPr>
        <p:blipFill>
          <a:blip r:embed="rId7">
            <a:alphaModFix/>
          </a:blip>
          <a:stretch>
            <a:fillRect/>
          </a:stretch>
        </p:blipFill>
        <p:spPr>
          <a:xfrm>
            <a:off x="2507801" y="2354925"/>
            <a:ext cx="4156358" cy="2636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360425" y="1269150"/>
            <a:ext cx="2258100" cy="41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100">
                <a:latin typeface="Proxima Nova"/>
                <a:ea typeface="Proxima Nova"/>
                <a:cs typeface="Proxima Nova"/>
                <a:sym typeface="Proxima Nova"/>
              </a:rPr>
              <a:t>Protocols</a:t>
            </a:r>
            <a:endParaRPr sz="2100">
              <a:latin typeface="Proxima Nova"/>
              <a:ea typeface="Proxima Nova"/>
              <a:cs typeface="Proxima Nova"/>
              <a:sym typeface="Proxima Nova"/>
            </a:endParaRPr>
          </a:p>
        </p:txBody>
      </p:sp>
      <p:sp>
        <p:nvSpPr>
          <p:cNvPr id="131" name="Google Shape;131;p23"/>
          <p:cNvSpPr txBox="1"/>
          <p:nvPr/>
        </p:nvSpPr>
        <p:spPr>
          <a:xfrm>
            <a:off x="323225" y="1683150"/>
            <a:ext cx="4933500" cy="2108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ASTERIX (All Purpose Structured Eurocontrol Surveillance Information Exchange)</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Most common categories used: 1, 2, 19, 20, 21, 34, 48, 62</a:t>
            </a:r>
            <a:endParaRPr>
              <a:solidFill>
                <a:schemeClr val="lt2"/>
              </a:solidFill>
              <a:latin typeface="Proxima Nova"/>
              <a:ea typeface="Proxima Nova"/>
              <a:cs typeface="Proxima Nova"/>
              <a:sym typeface="Proxima Nova"/>
            </a:endParaRPr>
          </a:p>
          <a:p>
            <a:pPr indent="-317500" lvl="0" marL="457200" marR="0" rtl="0" algn="l">
              <a:lnSpc>
                <a:spcPct val="100000"/>
              </a:lnSpc>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Raw ADS-B </a:t>
            </a:r>
            <a:endParaRPr>
              <a:solidFill>
                <a:schemeClr val="lt2"/>
              </a:solidFill>
              <a:latin typeface="Proxima Nova"/>
              <a:ea typeface="Proxima Nova"/>
              <a:cs typeface="Proxima Nova"/>
              <a:sym typeface="Proxima Nova"/>
            </a:endParaRPr>
          </a:p>
          <a:p>
            <a:pPr indent="0" lvl="0" marL="457200" marR="0" rtl="0" algn="l">
              <a:lnSpc>
                <a:spcPct val="100000"/>
              </a:lnSpc>
              <a:spcBef>
                <a:spcPts val="0"/>
              </a:spcBef>
              <a:spcAft>
                <a:spcPts val="0"/>
              </a:spcAft>
              <a:buNone/>
            </a:pPr>
            <a:r>
              <a:rPr lang="en-GB">
                <a:solidFill>
                  <a:schemeClr val="lt2"/>
                </a:solidFill>
                <a:latin typeface="Proxima Nova"/>
                <a:ea typeface="Proxima Nova"/>
                <a:cs typeface="Proxima Nova"/>
                <a:sym typeface="Proxima Nova"/>
              </a:rPr>
              <a:t>BEAST (produced by dump1090 ADS-B receiver program) </a:t>
            </a:r>
            <a:endParaRPr>
              <a:solidFill>
                <a:schemeClr val="lt2"/>
              </a:solidFill>
              <a:latin typeface="Proxima Nova"/>
              <a:ea typeface="Proxima Nova"/>
              <a:cs typeface="Proxima Nova"/>
              <a:sym typeface="Proxima Nova"/>
            </a:endParaRPr>
          </a:p>
          <a:p>
            <a:pPr indent="0" lvl="0" marL="457200" marR="0" rtl="0" algn="l">
              <a:lnSpc>
                <a:spcPct val="100000"/>
              </a:lnSpc>
              <a:spcBef>
                <a:spcPts val="0"/>
              </a:spcBef>
              <a:spcAft>
                <a:spcPts val="0"/>
              </a:spcAft>
              <a:buNone/>
            </a:pPr>
            <a:r>
              <a:rPr lang="en-GB">
                <a:solidFill>
                  <a:schemeClr val="lt2"/>
                </a:solidFill>
                <a:latin typeface="Proxima Nova"/>
                <a:ea typeface="Proxima Nova"/>
                <a:cs typeface="Proxima Nova"/>
                <a:sym typeface="Proxima Nova"/>
              </a:rPr>
              <a:t>Radarcape (Same as BEAST with more accurate GPS timestamp)</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b="1" lang="en-GB">
                <a:solidFill>
                  <a:schemeClr val="lt2"/>
                </a:solidFill>
                <a:latin typeface="Proxima Nova"/>
                <a:ea typeface="Proxima Nova"/>
                <a:cs typeface="Proxima Nova"/>
                <a:sym typeface="Proxima Nova"/>
              </a:rPr>
              <a:t>Military Protocols</a:t>
            </a:r>
            <a:endParaRPr b="1">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Many diverse protocols have been historically used. </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Nowadays military categories of ASTERIX are used as well as the Civilian ASTERIX categories mentioned above.</a:t>
            </a:r>
            <a:endParaRPr>
              <a:solidFill>
                <a:schemeClr val="lt2"/>
              </a:solidFill>
              <a:latin typeface="Proxima Nova"/>
              <a:ea typeface="Proxima Nova"/>
              <a:cs typeface="Proxima Nova"/>
              <a:sym typeface="Proxima Nova"/>
            </a:endParaRPr>
          </a:p>
        </p:txBody>
      </p:sp>
      <p:sp>
        <p:nvSpPr>
          <p:cNvPr id="132" name="Google Shape;132;p23"/>
          <p:cNvSpPr txBox="1"/>
          <p:nvPr/>
        </p:nvSpPr>
        <p:spPr>
          <a:xfrm>
            <a:off x="323225" y="260875"/>
            <a:ext cx="5336400" cy="5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55">
                <a:solidFill>
                  <a:schemeClr val="lt2"/>
                </a:solidFill>
                <a:latin typeface="Proxima Nova"/>
                <a:ea typeface="Proxima Nova"/>
                <a:cs typeface="Proxima Nova"/>
                <a:sym typeface="Proxima Nova"/>
              </a:rPr>
              <a:t>Sensor to Controller data flow </a:t>
            </a:r>
            <a:endParaRPr sz="3000">
              <a:solidFill>
                <a:schemeClr val="dk1"/>
              </a:solidFill>
              <a:latin typeface="Oswald"/>
              <a:ea typeface="Oswald"/>
              <a:cs typeface="Oswald"/>
              <a:sym typeface="Oswald"/>
            </a:endParaRPr>
          </a:p>
        </p:txBody>
      </p:sp>
      <p:sp>
        <p:nvSpPr>
          <p:cNvPr id="133" name="Google Shape;133;p23"/>
          <p:cNvSpPr txBox="1"/>
          <p:nvPr/>
        </p:nvSpPr>
        <p:spPr>
          <a:xfrm>
            <a:off x="323225" y="861975"/>
            <a:ext cx="720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accent3"/>
                </a:solidFill>
                <a:latin typeface="Average"/>
                <a:ea typeface="Average"/>
                <a:cs typeface="Average"/>
                <a:sym typeface="Average"/>
              </a:rPr>
              <a:t>From radar to Air Traffic Control Centre (ATCC)</a:t>
            </a:r>
            <a:endParaRPr sz="1800">
              <a:solidFill>
                <a:schemeClr val="accent3"/>
              </a:solidFill>
              <a:latin typeface="Average"/>
              <a:ea typeface="Average"/>
              <a:cs typeface="Average"/>
              <a:sym typeface="Average"/>
            </a:endParaRPr>
          </a:p>
        </p:txBody>
      </p:sp>
      <p:pic>
        <p:nvPicPr>
          <p:cNvPr id="134" name="Google Shape;134;p23"/>
          <p:cNvPicPr preferRelativeResize="0"/>
          <p:nvPr/>
        </p:nvPicPr>
        <p:blipFill>
          <a:blip r:embed="rId3">
            <a:alphaModFix/>
          </a:blip>
          <a:stretch>
            <a:fillRect/>
          </a:stretch>
        </p:blipFill>
        <p:spPr>
          <a:xfrm>
            <a:off x="5197700" y="590275"/>
            <a:ext cx="3782250" cy="3064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What’s on a radar screen?</a:t>
            </a:r>
            <a:endParaRPr/>
          </a:p>
        </p:txBody>
      </p:sp>
      <p:pic>
        <p:nvPicPr>
          <p:cNvPr id="140" name="Google Shape;140;p24"/>
          <p:cNvPicPr preferRelativeResize="0"/>
          <p:nvPr/>
        </p:nvPicPr>
        <p:blipFill>
          <a:blip r:embed="rId3">
            <a:alphaModFix/>
          </a:blip>
          <a:stretch>
            <a:fillRect/>
          </a:stretch>
        </p:blipFill>
        <p:spPr>
          <a:xfrm>
            <a:off x="375252" y="1887725"/>
            <a:ext cx="3884174" cy="2109476"/>
          </a:xfrm>
          <a:prstGeom prst="rect">
            <a:avLst/>
          </a:prstGeom>
          <a:noFill/>
          <a:ln>
            <a:noFill/>
          </a:ln>
        </p:spPr>
      </p:pic>
      <p:sp>
        <p:nvSpPr>
          <p:cNvPr id="141" name="Google Shape;141;p24"/>
          <p:cNvSpPr txBox="1"/>
          <p:nvPr/>
        </p:nvSpPr>
        <p:spPr>
          <a:xfrm>
            <a:off x="1639950" y="1367575"/>
            <a:ext cx="1354800" cy="4926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GB" sz="2000">
                <a:solidFill>
                  <a:schemeClr val="lt2"/>
                </a:solidFill>
                <a:latin typeface="Proxima Nova"/>
                <a:ea typeface="Proxima Nova"/>
                <a:cs typeface="Proxima Nova"/>
                <a:sym typeface="Proxima Nova"/>
              </a:rPr>
              <a:t>CIVILIAN</a:t>
            </a:r>
            <a:endParaRPr sz="1800">
              <a:solidFill>
                <a:schemeClr val="accent3"/>
              </a:solidFill>
              <a:latin typeface="Average"/>
              <a:ea typeface="Average"/>
              <a:cs typeface="Average"/>
              <a:sym typeface="Average"/>
            </a:endParaRPr>
          </a:p>
        </p:txBody>
      </p:sp>
      <p:pic>
        <p:nvPicPr>
          <p:cNvPr id="142" name="Google Shape;142;p24"/>
          <p:cNvPicPr preferRelativeResize="0"/>
          <p:nvPr/>
        </p:nvPicPr>
        <p:blipFill>
          <a:blip r:embed="rId4">
            <a:alphaModFix/>
          </a:blip>
          <a:stretch>
            <a:fillRect/>
          </a:stretch>
        </p:blipFill>
        <p:spPr>
          <a:xfrm>
            <a:off x="4404376" y="1564625"/>
            <a:ext cx="4579774" cy="3242480"/>
          </a:xfrm>
          <a:prstGeom prst="rect">
            <a:avLst/>
          </a:prstGeom>
          <a:noFill/>
          <a:ln>
            <a:noFill/>
          </a:ln>
        </p:spPr>
      </p:pic>
      <p:sp>
        <p:nvSpPr>
          <p:cNvPr id="143" name="Google Shape;143;p24"/>
          <p:cNvSpPr txBox="1"/>
          <p:nvPr/>
        </p:nvSpPr>
        <p:spPr>
          <a:xfrm>
            <a:off x="6066500" y="1072025"/>
            <a:ext cx="1255500" cy="4926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GB" sz="2000">
                <a:solidFill>
                  <a:schemeClr val="lt2"/>
                </a:solidFill>
                <a:latin typeface="Proxima Nova"/>
                <a:ea typeface="Proxima Nova"/>
                <a:cs typeface="Proxima Nova"/>
                <a:sym typeface="Proxima Nova"/>
              </a:rPr>
              <a:t>MILITARY</a:t>
            </a:r>
            <a:endParaRPr sz="1800">
              <a:solidFill>
                <a:schemeClr val="accent3"/>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2097900" y="2285400"/>
            <a:ext cx="49482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On board systems</a:t>
            </a:r>
            <a:endParaRPr>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ph type="title"/>
          </p:nvPr>
        </p:nvSpPr>
        <p:spPr>
          <a:xfrm>
            <a:off x="311700" y="125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On-board Systems</a:t>
            </a:r>
            <a:endParaRPr>
              <a:latin typeface="Proxima Nova"/>
              <a:ea typeface="Proxima Nova"/>
              <a:cs typeface="Proxima Nova"/>
              <a:sym typeface="Proxima Nova"/>
            </a:endParaRPr>
          </a:p>
        </p:txBody>
      </p:sp>
      <p:sp>
        <p:nvSpPr>
          <p:cNvPr id="154" name="Google Shape;154;p26"/>
          <p:cNvSpPr txBox="1"/>
          <p:nvPr/>
        </p:nvSpPr>
        <p:spPr>
          <a:xfrm>
            <a:off x="362000" y="542275"/>
            <a:ext cx="5223600" cy="7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How do aircraft know their position and communicate?</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155" name="Google Shape;155;p26"/>
          <p:cNvPicPr preferRelativeResize="0"/>
          <p:nvPr/>
        </p:nvPicPr>
        <p:blipFill rotWithShape="1">
          <a:blip r:embed="rId3">
            <a:alphaModFix/>
          </a:blip>
          <a:srcRect b="56119" l="0" r="0" t="0"/>
          <a:stretch/>
        </p:blipFill>
        <p:spPr>
          <a:xfrm>
            <a:off x="-1" y="1164450"/>
            <a:ext cx="9144001" cy="39790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61" name="Google Shape;161;p27"/>
          <p:cNvPicPr preferRelativeResize="0"/>
          <p:nvPr/>
        </p:nvPicPr>
        <p:blipFill>
          <a:blip r:embed="rId3">
            <a:alphaModFix/>
          </a:blip>
          <a:stretch>
            <a:fillRect/>
          </a:stretch>
        </p:blipFill>
        <p:spPr>
          <a:xfrm>
            <a:off x="257801" y="92875"/>
            <a:ext cx="7656750" cy="4957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On Board Systems: Navigation</a:t>
            </a:r>
            <a:endParaRPr>
              <a:latin typeface="Proxima Nova"/>
              <a:ea typeface="Proxima Nova"/>
              <a:cs typeface="Proxima Nova"/>
              <a:sym typeface="Proxima Nova"/>
            </a:endParaRPr>
          </a:p>
        </p:txBody>
      </p:sp>
      <p:sp>
        <p:nvSpPr>
          <p:cNvPr id="167" name="Google Shape;167;p28"/>
          <p:cNvSpPr txBox="1"/>
          <p:nvPr/>
        </p:nvSpPr>
        <p:spPr>
          <a:xfrm>
            <a:off x="396025" y="950475"/>
            <a:ext cx="5380200" cy="39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First of all an aircraft needs to know its position in space</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Typical navaids in chronological order: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dk2"/>
                </a:solidFill>
                <a:latin typeface="Proxima Nova"/>
                <a:ea typeface="Proxima Nova"/>
                <a:cs typeface="Proxima Nova"/>
                <a:sym typeface="Proxima Nova"/>
              </a:rPr>
              <a:t>LORAN</a:t>
            </a:r>
            <a:endParaRPr>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DME</a:t>
            </a:r>
            <a:r>
              <a:rPr lang="en-GB">
                <a:solidFill>
                  <a:schemeClr val="lt2"/>
                </a:solidFill>
                <a:latin typeface="Proxima Nova"/>
                <a:ea typeface="Proxima Nova"/>
                <a:cs typeface="Proxima Nova"/>
                <a:sym typeface="Proxima Nova"/>
              </a:rPr>
              <a:t>+VOR=TACAN</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Radio altimeter</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INS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GPS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168" name="Google Shape;168;p28"/>
          <p:cNvPicPr preferRelativeResize="0"/>
          <p:nvPr/>
        </p:nvPicPr>
        <p:blipFill>
          <a:blip r:embed="rId3">
            <a:alphaModFix/>
          </a:blip>
          <a:stretch>
            <a:fillRect/>
          </a:stretch>
        </p:blipFill>
        <p:spPr>
          <a:xfrm>
            <a:off x="3565499" y="1528675"/>
            <a:ext cx="810050" cy="1252549"/>
          </a:xfrm>
          <a:prstGeom prst="rect">
            <a:avLst/>
          </a:prstGeom>
          <a:noFill/>
          <a:ln>
            <a:noFill/>
          </a:ln>
        </p:spPr>
      </p:pic>
      <p:cxnSp>
        <p:nvCxnSpPr>
          <p:cNvPr id="169" name="Google Shape;169;p28"/>
          <p:cNvCxnSpPr/>
          <p:nvPr/>
        </p:nvCxnSpPr>
        <p:spPr>
          <a:xfrm>
            <a:off x="2336250" y="2414025"/>
            <a:ext cx="1136100" cy="11100"/>
          </a:xfrm>
          <a:prstGeom prst="straightConnector1">
            <a:avLst/>
          </a:prstGeom>
          <a:noFill/>
          <a:ln cap="flat" cmpd="sng" w="38100">
            <a:solidFill>
              <a:schemeClr val="dk2"/>
            </a:solidFill>
            <a:prstDash val="solid"/>
            <a:round/>
            <a:headEnd len="med" w="med" type="none"/>
            <a:tailEnd len="med" w="med" type="triangle"/>
          </a:ln>
        </p:spPr>
      </p:cxnSp>
      <p:pic>
        <p:nvPicPr>
          <p:cNvPr id="170" name="Google Shape;170;p28"/>
          <p:cNvPicPr preferRelativeResize="0"/>
          <p:nvPr/>
        </p:nvPicPr>
        <p:blipFill>
          <a:blip r:embed="rId4">
            <a:alphaModFix/>
          </a:blip>
          <a:stretch>
            <a:fillRect/>
          </a:stretch>
        </p:blipFill>
        <p:spPr>
          <a:xfrm>
            <a:off x="4896625" y="2508674"/>
            <a:ext cx="4094976" cy="2303424"/>
          </a:xfrm>
          <a:prstGeom prst="rect">
            <a:avLst/>
          </a:prstGeom>
          <a:noFill/>
          <a:ln>
            <a:noFill/>
          </a:ln>
        </p:spPr>
      </p:pic>
      <p:cxnSp>
        <p:nvCxnSpPr>
          <p:cNvPr id="171" name="Google Shape;171;p28"/>
          <p:cNvCxnSpPr/>
          <p:nvPr/>
        </p:nvCxnSpPr>
        <p:spPr>
          <a:xfrm>
            <a:off x="1804300" y="2873236"/>
            <a:ext cx="3078300" cy="19800"/>
          </a:xfrm>
          <a:prstGeom prst="straightConnector1">
            <a:avLst/>
          </a:prstGeom>
          <a:noFill/>
          <a:ln cap="flat" cmpd="sng" w="38100">
            <a:solidFill>
              <a:schemeClr val="dk2"/>
            </a:solidFill>
            <a:prstDash val="solid"/>
            <a:round/>
            <a:headEnd len="med" w="med" type="none"/>
            <a:tailEnd len="med" w="med" type="triangle"/>
          </a:ln>
        </p:spPr>
      </p:cxnSp>
      <p:pic>
        <p:nvPicPr>
          <p:cNvPr descr="Purchase VIDEO: http://hilaroad.com/video &#10; A toy gyroscope demonstrates the remarkable consequences of angular momentum." id="172" name="Google Shape;172;p28" title="Gyroscope">
            <a:hlinkClick r:id="rId5"/>
          </p:cNvPr>
          <p:cNvPicPr preferRelativeResize="0"/>
          <p:nvPr/>
        </p:nvPicPr>
        <p:blipFill>
          <a:blip r:embed="rId6">
            <a:alphaModFix/>
          </a:blip>
          <a:stretch>
            <a:fillRect/>
          </a:stretch>
        </p:blipFill>
        <p:spPr>
          <a:xfrm>
            <a:off x="1836025" y="3219975"/>
            <a:ext cx="2830450" cy="1592125"/>
          </a:xfrm>
          <a:prstGeom prst="rect">
            <a:avLst/>
          </a:prstGeom>
          <a:noFill/>
          <a:ln>
            <a:noFill/>
          </a:ln>
        </p:spPr>
      </p:pic>
      <p:cxnSp>
        <p:nvCxnSpPr>
          <p:cNvPr id="173" name="Google Shape;173;p28"/>
          <p:cNvCxnSpPr/>
          <p:nvPr/>
        </p:nvCxnSpPr>
        <p:spPr>
          <a:xfrm>
            <a:off x="870100" y="3287000"/>
            <a:ext cx="934200" cy="0"/>
          </a:xfrm>
          <a:prstGeom prst="straightConnector1">
            <a:avLst/>
          </a:prstGeom>
          <a:noFill/>
          <a:ln cap="flat" cmpd="sng" w="38100">
            <a:solidFill>
              <a:schemeClr val="dk2"/>
            </a:solidFill>
            <a:prstDash val="solid"/>
            <a:round/>
            <a:headEnd len="med" w="med" type="none"/>
            <a:tailEnd len="med" w="med" type="triangle"/>
          </a:ln>
        </p:spPr>
      </p:cxnSp>
      <p:pic>
        <p:nvPicPr>
          <p:cNvPr id="174" name="Google Shape;174;p28"/>
          <p:cNvPicPr preferRelativeResize="0"/>
          <p:nvPr/>
        </p:nvPicPr>
        <p:blipFill>
          <a:blip r:embed="rId7">
            <a:alphaModFix/>
          </a:blip>
          <a:stretch>
            <a:fillRect/>
          </a:stretch>
        </p:blipFill>
        <p:spPr>
          <a:xfrm>
            <a:off x="6836875" y="555900"/>
            <a:ext cx="1456749" cy="1492624"/>
          </a:xfrm>
          <a:prstGeom prst="rect">
            <a:avLst/>
          </a:prstGeom>
          <a:noFill/>
          <a:ln>
            <a:noFill/>
          </a:ln>
        </p:spPr>
      </p:pic>
      <p:cxnSp>
        <p:nvCxnSpPr>
          <p:cNvPr id="175" name="Google Shape;175;p28"/>
          <p:cNvCxnSpPr/>
          <p:nvPr/>
        </p:nvCxnSpPr>
        <p:spPr>
          <a:xfrm flipH="1" rot="10800000">
            <a:off x="4519625" y="1579025"/>
            <a:ext cx="2280000" cy="781500"/>
          </a:xfrm>
          <a:prstGeom prst="straightConnector1">
            <a:avLst/>
          </a:prstGeom>
          <a:noFill/>
          <a:ln cap="flat" cmpd="sng" w="28575">
            <a:solidFill>
              <a:srgbClr val="FFFF00"/>
            </a:solidFill>
            <a:prstDash val="solid"/>
            <a:round/>
            <a:headEnd len="med" w="med" type="triangle"/>
            <a:tailEnd len="med" w="med" type="triangle"/>
          </a:ln>
        </p:spPr>
      </p:cxnSp>
      <p:sp>
        <p:nvSpPr>
          <p:cNvPr id="176" name="Google Shape;176;p28"/>
          <p:cNvSpPr txBox="1"/>
          <p:nvPr/>
        </p:nvSpPr>
        <p:spPr>
          <a:xfrm>
            <a:off x="6155825" y="1084925"/>
            <a:ext cx="643800" cy="4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ADF</a:t>
            </a:r>
            <a:endParaRPr>
              <a:solidFill>
                <a:schemeClr val="lt2"/>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173450" y="135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500">
                <a:latin typeface="Proxima Nova"/>
                <a:ea typeface="Proxima Nova"/>
                <a:cs typeface="Proxima Nova"/>
                <a:sym typeface="Proxima Nova"/>
              </a:rPr>
              <a:t>On Board Systems: Voice Comms</a:t>
            </a:r>
            <a:endParaRPr sz="2500">
              <a:latin typeface="Proxima Nova"/>
              <a:ea typeface="Proxima Nova"/>
              <a:cs typeface="Proxima Nova"/>
              <a:sym typeface="Proxima Nova"/>
            </a:endParaRPr>
          </a:p>
        </p:txBody>
      </p:sp>
      <p:sp>
        <p:nvSpPr>
          <p:cNvPr id="182" name="Google Shape;182;p29"/>
          <p:cNvSpPr txBox="1"/>
          <p:nvPr/>
        </p:nvSpPr>
        <p:spPr>
          <a:xfrm>
            <a:off x="76200" y="950475"/>
            <a:ext cx="9144000" cy="39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The aircraft must then be able to transmit its position to the ATCC and to other aircraft via voice or data links.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2 identical voice radios ACTIVE + STANDBY</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VHF/UHF radios transmitting in reserved “Air band”:</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Civilian</a:t>
            </a:r>
            <a:r>
              <a:rPr lang="en-GB">
                <a:solidFill>
                  <a:schemeClr val="lt2"/>
                </a:solidFill>
                <a:latin typeface="Proxima Nova"/>
                <a:ea typeface="Proxima Nova"/>
                <a:cs typeface="Proxima Nova"/>
                <a:sym typeface="Proxima Nova"/>
              </a:rPr>
              <a:t>:  VHF 108-137 MHz , Guard 121.5MHz</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Military: +UHF 225-399 MHz, </a:t>
            </a:r>
            <a:r>
              <a:rPr lang="en-GB">
                <a:solidFill>
                  <a:schemeClr val="lt2"/>
                </a:solidFill>
                <a:latin typeface="Proxima Nova"/>
                <a:ea typeface="Proxima Nova"/>
                <a:cs typeface="Proxima Nova"/>
                <a:sym typeface="Proxima Nova"/>
              </a:rPr>
              <a:t>Guard 243MHz</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All aircraft listen also on Guard frequency.</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Why ΑΜ modulation?</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chemeClr val="lt2"/>
                </a:solidFill>
                <a:latin typeface="Proxima Nova"/>
                <a:ea typeface="Proxima Nova"/>
                <a:cs typeface="Proxima Nova"/>
                <a:sym typeface="Proxima Nova"/>
              </a:rPr>
              <a:t>AM receivers are simpler and more energy efficient</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chemeClr val="lt2"/>
                </a:solidFill>
                <a:latin typeface="Proxima Nova"/>
                <a:ea typeface="Proxima Nova"/>
                <a:cs typeface="Proxima Nova"/>
                <a:sym typeface="Proxima Nova"/>
              </a:rPr>
              <a:t>Compatibility with very old radios</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chemeClr val="lt2"/>
                </a:solidFill>
                <a:latin typeface="Proxima Nova"/>
                <a:ea typeface="Proxima Nova"/>
                <a:cs typeface="Proxima Nova"/>
                <a:sym typeface="Proxima Nova"/>
              </a:rPr>
              <a:t>Most importantly if two aircraft transmit simultaneously in AM, the stronger/closer will be heard.</a:t>
            </a:r>
            <a:br>
              <a:rPr lang="en-GB">
                <a:solidFill>
                  <a:schemeClr val="lt2"/>
                </a:solidFill>
                <a:latin typeface="Proxima Nova"/>
                <a:ea typeface="Proxima Nova"/>
                <a:cs typeface="Proxima Nova"/>
                <a:sym typeface="Proxima Nova"/>
              </a:rPr>
            </a:br>
            <a:r>
              <a:rPr lang="en-GB">
                <a:solidFill>
                  <a:schemeClr val="lt2"/>
                </a:solidFill>
                <a:latin typeface="Proxima Nova"/>
                <a:ea typeface="Proxima Nova"/>
                <a:cs typeface="Proxima Nova"/>
                <a:sym typeface="Proxima Nova"/>
              </a:rPr>
              <a:t>In FM they’d just jam each other.</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With a relatively small transmission power of ~25W they achieve very good reception due to altitude:</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at 20 m height (top of a building) a radio has 18 km line of sight</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at 10 km flight altitude a radio has 400 km line of sight. Practically area &gt;150.000 km</a:t>
            </a:r>
            <a:r>
              <a:rPr baseline="30000" lang="en-GB">
                <a:solidFill>
                  <a:schemeClr val="lt2"/>
                </a:solidFill>
                <a:latin typeface="Proxima Nova"/>
                <a:ea typeface="Proxima Nova"/>
                <a:cs typeface="Proxima Nova"/>
                <a:sym typeface="Proxima Nova"/>
              </a:rPr>
              <a:t>2</a:t>
            </a:r>
            <a:r>
              <a:rPr lang="en-GB">
                <a:solidFill>
                  <a:schemeClr val="lt2"/>
                </a:solidFill>
                <a:latin typeface="Proxima Nova"/>
                <a:ea typeface="Proxima Nova"/>
                <a:cs typeface="Proxima Nova"/>
                <a:sym typeface="Proxima Nova"/>
              </a:rPr>
              <a:t> = a whole EU country</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183" name="Google Shape;183;p29"/>
          <p:cNvPicPr preferRelativeResize="0"/>
          <p:nvPr/>
        </p:nvPicPr>
        <p:blipFill rotWithShape="1">
          <a:blip r:embed="rId3">
            <a:alphaModFix/>
          </a:blip>
          <a:srcRect b="13153" l="23465" r="8279" t="19669"/>
          <a:stretch/>
        </p:blipFill>
        <p:spPr>
          <a:xfrm>
            <a:off x="5709675" y="1619250"/>
            <a:ext cx="3287500" cy="1905000"/>
          </a:xfrm>
          <a:prstGeom prst="rect">
            <a:avLst/>
          </a:prstGeom>
          <a:noFill/>
          <a:ln>
            <a:noFill/>
          </a:ln>
        </p:spPr>
      </p:pic>
      <p:cxnSp>
        <p:nvCxnSpPr>
          <p:cNvPr id="184" name="Google Shape;184;p29"/>
          <p:cNvCxnSpPr/>
          <p:nvPr/>
        </p:nvCxnSpPr>
        <p:spPr>
          <a:xfrm flipH="1" rot="10800000">
            <a:off x="4124325" y="2228700"/>
            <a:ext cx="3619500" cy="209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txBox="1"/>
          <p:nvPr>
            <p:ph type="title"/>
          </p:nvPr>
        </p:nvSpPr>
        <p:spPr>
          <a:xfrm>
            <a:off x="261925" y="15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500">
                <a:latin typeface="Proxima Nova"/>
                <a:ea typeface="Proxima Nova"/>
                <a:cs typeface="Proxima Nova"/>
                <a:sym typeface="Proxima Nova"/>
              </a:rPr>
              <a:t>On Board Systems: Data Comms</a:t>
            </a:r>
            <a:endParaRPr>
              <a:latin typeface="Proxima Nova"/>
              <a:ea typeface="Proxima Nova"/>
              <a:cs typeface="Proxima Nova"/>
              <a:sym typeface="Proxima Nova"/>
            </a:endParaRPr>
          </a:p>
        </p:txBody>
      </p:sp>
      <p:sp>
        <p:nvSpPr>
          <p:cNvPr id="190" name="Google Shape;190;p30"/>
          <p:cNvSpPr txBox="1"/>
          <p:nvPr/>
        </p:nvSpPr>
        <p:spPr>
          <a:xfrm>
            <a:off x="384975" y="922825"/>
            <a:ext cx="4709100" cy="13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2"/>
                </a:solidFill>
                <a:latin typeface="Proxima Nova"/>
                <a:ea typeface="Proxima Nova"/>
                <a:cs typeface="Proxima Nova"/>
                <a:sym typeface="Proxima Nova"/>
              </a:rPr>
              <a:t>Automatic Dependent Surveillance-</a:t>
            </a:r>
            <a:r>
              <a:rPr b="1" lang="en-GB">
                <a:solidFill>
                  <a:srgbClr val="FFFF00"/>
                </a:solidFill>
                <a:latin typeface="Proxima Nova"/>
                <a:ea typeface="Proxima Nova"/>
                <a:cs typeface="Proxima Nova"/>
                <a:sym typeface="Proxima Nova"/>
              </a:rPr>
              <a:t>Broadcast</a:t>
            </a:r>
            <a:r>
              <a:rPr b="1" lang="en-GB">
                <a:solidFill>
                  <a:schemeClr val="lt2"/>
                </a:solidFill>
                <a:latin typeface="Proxima Nova"/>
                <a:ea typeface="Proxima Nova"/>
                <a:cs typeface="Proxima Nova"/>
                <a:sym typeface="Proxima Nova"/>
              </a:rPr>
              <a:t> (</a:t>
            </a:r>
            <a:r>
              <a:rPr b="1" lang="en-GB">
                <a:solidFill>
                  <a:schemeClr val="lt2"/>
                </a:solidFill>
                <a:latin typeface="Proxima Nova"/>
                <a:ea typeface="Proxima Nova"/>
                <a:cs typeface="Proxima Nova"/>
                <a:sym typeface="Proxima Nova"/>
              </a:rPr>
              <a:t>ADS-B)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Aircraft transmit periodically every 1’ at 1090 MHz the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following data:</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191" name="Google Shape;191;p30"/>
          <p:cNvPicPr preferRelativeResize="0"/>
          <p:nvPr/>
        </p:nvPicPr>
        <p:blipFill>
          <a:blip r:embed="rId3">
            <a:alphaModFix/>
          </a:blip>
          <a:stretch>
            <a:fillRect/>
          </a:stretch>
        </p:blipFill>
        <p:spPr>
          <a:xfrm>
            <a:off x="5263275" y="233950"/>
            <a:ext cx="3842951" cy="2113625"/>
          </a:xfrm>
          <a:prstGeom prst="rect">
            <a:avLst/>
          </a:prstGeom>
          <a:noFill/>
          <a:ln>
            <a:noFill/>
          </a:ln>
        </p:spPr>
      </p:pic>
      <p:pic>
        <p:nvPicPr>
          <p:cNvPr id="192" name="Google Shape;192;p30"/>
          <p:cNvPicPr preferRelativeResize="0"/>
          <p:nvPr/>
        </p:nvPicPr>
        <p:blipFill>
          <a:blip r:embed="rId4">
            <a:alphaModFix/>
          </a:blip>
          <a:stretch>
            <a:fillRect/>
          </a:stretch>
        </p:blipFill>
        <p:spPr>
          <a:xfrm>
            <a:off x="384978" y="2487728"/>
            <a:ext cx="8589475" cy="1805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1"/>
          <p:cNvSpPr txBox="1"/>
          <p:nvPr>
            <p:ph type="title"/>
          </p:nvPr>
        </p:nvSpPr>
        <p:spPr>
          <a:xfrm>
            <a:off x="267475" y="124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500">
                <a:latin typeface="Proxima Nova"/>
                <a:ea typeface="Proxima Nova"/>
                <a:cs typeface="Proxima Nova"/>
                <a:sym typeface="Proxima Nova"/>
              </a:rPr>
              <a:t>On Board Systems: Data Comms</a:t>
            </a:r>
            <a:endParaRPr>
              <a:latin typeface="Proxima Nova"/>
              <a:ea typeface="Proxima Nova"/>
              <a:cs typeface="Proxima Nova"/>
              <a:sym typeface="Proxima Nova"/>
            </a:endParaRPr>
          </a:p>
        </p:txBody>
      </p:sp>
      <p:sp>
        <p:nvSpPr>
          <p:cNvPr id="198" name="Google Shape;198;p31"/>
          <p:cNvSpPr txBox="1"/>
          <p:nvPr/>
        </p:nvSpPr>
        <p:spPr>
          <a:xfrm>
            <a:off x="267475" y="983675"/>
            <a:ext cx="4216500" cy="39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2"/>
                </a:solidFill>
                <a:latin typeface="Proxima Nova"/>
                <a:ea typeface="Proxima Nova"/>
                <a:cs typeface="Proxima Nova"/>
                <a:sym typeface="Proxima Nova"/>
              </a:rPr>
              <a:t>Aircraft Collision Avoidance System (ACAS/</a:t>
            </a:r>
            <a:r>
              <a:rPr b="1" lang="en-GB">
                <a:solidFill>
                  <a:schemeClr val="lt2"/>
                </a:solidFill>
                <a:latin typeface="Proxima Nova"/>
                <a:ea typeface="Proxima Nova"/>
                <a:cs typeface="Proxima Nova"/>
                <a:sym typeface="Proxima Nova"/>
              </a:rPr>
              <a:t>TCAS)</a:t>
            </a:r>
            <a:endParaRPr b="1">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Uses fast IFF Mode3/C and ADSB </a:t>
            </a:r>
            <a:r>
              <a:rPr lang="en-GB">
                <a:solidFill>
                  <a:schemeClr val="lt2"/>
                </a:solidFill>
                <a:latin typeface="Proxima Nova"/>
                <a:ea typeface="Proxima Nova"/>
                <a:cs typeface="Proxima Nova"/>
                <a:sym typeface="Proxima Nova"/>
              </a:rPr>
              <a:t>queries from surrounding aircraft to:</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Create a 3D map</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Calculate trajectories</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Predict collisions </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Provide voice alerts.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It is not a</a:t>
            </a:r>
            <a:r>
              <a:rPr lang="en-GB">
                <a:solidFill>
                  <a:schemeClr val="lt2"/>
                </a:solidFill>
                <a:latin typeface="Proxima Nova"/>
                <a:ea typeface="Proxima Nova"/>
                <a:cs typeface="Proxima Nova"/>
                <a:sym typeface="Proxima Nova"/>
              </a:rPr>
              <a:t> radar.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It relies on responses from surrounding aircraft.</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Civilian</a:t>
            </a:r>
            <a:r>
              <a:rPr lang="en-GB">
                <a:solidFill>
                  <a:schemeClr val="lt2"/>
                </a:solidFill>
                <a:latin typeface="Proxima Nova"/>
                <a:ea typeface="Proxima Nova"/>
                <a:cs typeface="Proxima Nova"/>
                <a:sym typeface="Proxima Nova"/>
              </a:rPr>
              <a:t> aircraft only have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weather radars: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199" name="Google Shape;199;p31"/>
          <p:cNvPicPr preferRelativeResize="0"/>
          <p:nvPr/>
        </p:nvPicPr>
        <p:blipFill>
          <a:blip r:embed="rId3">
            <a:alphaModFix/>
          </a:blip>
          <a:stretch>
            <a:fillRect/>
          </a:stretch>
        </p:blipFill>
        <p:spPr>
          <a:xfrm>
            <a:off x="2664125" y="1772800"/>
            <a:ext cx="1417425" cy="1423100"/>
          </a:xfrm>
          <a:prstGeom prst="rect">
            <a:avLst/>
          </a:prstGeom>
          <a:noFill/>
          <a:ln>
            <a:noFill/>
          </a:ln>
        </p:spPr>
      </p:pic>
      <p:pic>
        <p:nvPicPr>
          <p:cNvPr id="200" name="Google Shape;200;p31"/>
          <p:cNvPicPr preferRelativeResize="0"/>
          <p:nvPr/>
        </p:nvPicPr>
        <p:blipFill>
          <a:blip r:embed="rId4">
            <a:alphaModFix/>
          </a:blip>
          <a:stretch>
            <a:fillRect/>
          </a:stretch>
        </p:blipFill>
        <p:spPr>
          <a:xfrm>
            <a:off x="3722125" y="414800"/>
            <a:ext cx="5357425" cy="4652501"/>
          </a:xfrm>
          <a:prstGeom prst="rect">
            <a:avLst/>
          </a:prstGeom>
          <a:noFill/>
          <a:ln>
            <a:noFill/>
          </a:ln>
        </p:spPr>
      </p:pic>
      <p:pic>
        <p:nvPicPr>
          <p:cNvPr id="201" name="Google Shape;201;p31"/>
          <p:cNvPicPr preferRelativeResize="0"/>
          <p:nvPr/>
        </p:nvPicPr>
        <p:blipFill>
          <a:blip r:embed="rId5">
            <a:alphaModFix/>
          </a:blip>
          <a:stretch>
            <a:fillRect/>
          </a:stretch>
        </p:blipFill>
        <p:spPr>
          <a:xfrm>
            <a:off x="2636925" y="3636134"/>
            <a:ext cx="1417425" cy="13996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135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What we’ll talk about</a:t>
            </a:r>
            <a:endParaRPr>
              <a:latin typeface="Proxima Nova"/>
              <a:ea typeface="Proxima Nova"/>
              <a:cs typeface="Proxima Nova"/>
              <a:sym typeface="Proxima Nova"/>
            </a:endParaRPr>
          </a:p>
        </p:txBody>
      </p:sp>
      <p:sp>
        <p:nvSpPr>
          <p:cNvPr id="67" name="Google Shape;67;p14"/>
          <p:cNvSpPr txBox="1"/>
          <p:nvPr/>
        </p:nvSpPr>
        <p:spPr>
          <a:xfrm>
            <a:off x="410550" y="558175"/>
            <a:ext cx="8658300" cy="44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What is the Air Traffic Control system (ATC) and what is its purpose</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Civilian vs military</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Flight phases - Handovers Between Controllers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Ground Systems</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Sensor types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Cooperative (IFF modes, ADSB)</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Non-cooperative: active radar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Passive: MLAT </a:t>
            </a:r>
            <a:r>
              <a:rPr lang="en-GB" u="sng">
                <a:solidFill>
                  <a:schemeClr val="accent5"/>
                </a:solidFill>
                <a:latin typeface="Proxima Nova"/>
                <a:ea typeface="Proxima Nova"/>
                <a:cs typeface="Proxima Nova"/>
                <a:sym typeface="Proxima Nova"/>
                <a:hlinkClick r:id="rId3">
                  <a:extLst>
                    <a:ext uri="{A12FA001-AC4F-418D-AE19-62706E023703}">
                      <ahyp:hlinkClr val="tx"/>
                    </a:ext>
                  </a:extLst>
                </a:hlinkClick>
              </a:rPr>
              <a:t>https://map.adsbexchange.com/mlat-map/</a:t>
            </a:r>
            <a:r>
              <a:rPr lang="en-GB">
                <a:solidFill>
                  <a:schemeClr val="lt2"/>
                </a:solidFill>
                <a:latin typeface="Proxima Nova"/>
                <a:ea typeface="Proxima Nova"/>
                <a:cs typeface="Proxima Nova"/>
                <a:sym typeface="Proxima Nova"/>
              </a:rPr>
              <a:t>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Sensor to Controller data flow (track creation) From plot to track</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Protocols (asterix, beast, radarcape, military protocols)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On-board systems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How does an aircraft know its position?</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How does an aircraft communicate?</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Demo: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ADS-B</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MLAT</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The Future</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SESAR “bye-bye corridors”</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Black box in the cloud “so that others can learn”</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Remote control towers</a:t>
            </a:r>
            <a:endParaRPr>
              <a:solidFill>
                <a:schemeClr val="lt2"/>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500">
                <a:latin typeface="Proxima Nova"/>
                <a:ea typeface="Proxima Nova"/>
                <a:cs typeface="Proxima Nova"/>
                <a:sym typeface="Proxima Nova"/>
              </a:rPr>
              <a:t>On Board Systems: Data Comms</a:t>
            </a:r>
            <a:endParaRPr>
              <a:latin typeface="Proxima Nova"/>
              <a:ea typeface="Proxima Nova"/>
              <a:cs typeface="Proxima Nova"/>
              <a:sym typeface="Proxima Nova"/>
            </a:endParaRPr>
          </a:p>
        </p:txBody>
      </p:sp>
      <p:sp>
        <p:nvSpPr>
          <p:cNvPr id="207" name="Google Shape;207;p32"/>
          <p:cNvSpPr txBox="1"/>
          <p:nvPr/>
        </p:nvSpPr>
        <p:spPr>
          <a:xfrm>
            <a:off x="396025" y="950475"/>
            <a:ext cx="4985400" cy="24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b="1" lang="en-GB">
                <a:solidFill>
                  <a:schemeClr val="lt2"/>
                </a:solidFill>
                <a:latin typeface="Proxima Nova"/>
                <a:ea typeface="Proxima Nova"/>
                <a:cs typeface="Proxima Nova"/>
                <a:sym typeface="Proxima Nova"/>
              </a:rPr>
              <a:t>Aircraft </a:t>
            </a:r>
            <a:r>
              <a:rPr b="1" lang="en-GB">
                <a:solidFill>
                  <a:schemeClr val="lt2"/>
                </a:solidFill>
                <a:latin typeface="Proxima Nova"/>
                <a:ea typeface="Proxima Nova"/>
                <a:cs typeface="Proxima Nova"/>
                <a:sym typeface="Proxima Nova"/>
              </a:rPr>
              <a:t>Addressing</a:t>
            </a:r>
            <a:r>
              <a:rPr b="1" lang="en-GB">
                <a:solidFill>
                  <a:schemeClr val="lt2"/>
                </a:solidFill>
                <a:latin typeface="Proxima Nova"/>
                <a:ea typeface="Proxima Nova"/>
                <a:cs typeface="Proxima Nova"/>
                <a:sym typeface="Proxima Nova"/>
              </a:rPr>
              <a:t> and Reporting System (ACARS)</a:t>
            </a:r>
            <a:endParaRPr b="1">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“SMS” for pilots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Uses VHF, HF ή SATCOM data links to send:</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chemeClr val="lt2"/>
                </a:solidFill>
                <a:latin typeface="Proxima Nova"/>
                <a:ea typeface="Proxima Nova"/>
                <a:cs typeface="Proxima Nova"/>
                <a:sym typeface="Proxima Nova"/>
              </a:rPr>
              <a:t>Flight phase events (out of gate, weight-off-wheels, weight-on-wheels, in-gate)</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chemeClr val="lt2"/>
                </a:solidFill>
                <a:latin typeface="Proxima Nova"/>
                <a:ea typeface="Proxima Nova"/>
                <a:cs typeface="Proxima Nova"/>
                <a:sym typeface="Proxima Nova"/>
              </a:rPr>
              <a:t>Flight plans and weather</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chemeClr val="lt2"/>
                </a:solidFill>
                <a:latin typeface="Proxima Nova"/>
                <a:ea typeface="Proxima Nova"/>
                <a:cs typeface="Proxima Nova"/>
                <a:sym typeface="Proxima Nova"/>
              </a:rPr>
              <a:t>Aircraft health status events</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chemeClr val="lt2"/>
                </a:solidFill>
                <a:latin typeface="Proxima Nova"/>
                <a:ea typeface="Proxima Nova"/>
                <a:cs typeface="Proxima Nova"/>
                <a:sym typeface="Proxima Nova"/>
              </a:rPr>
              <a:t>Ping &amp; </a:t>
            </a:r>
            <a:r>
              <a:rPr lang="en-GB">
                <a:solidFill>
                  <a:schemeClr val="lt2"/>
                </a:solidFill>
                <a:latin typeface="Proxima Nova"/>
                <a:ea typeface="Proxima Nova"/>
                <a:cs typeface="Proxima Nova"/>
                <a:sym typeface="Proxima Nova"/>
              </a:rPr>
              <a:t>heartbeat</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chemeClr val="lt2"/>
                </a:solidFill>
                <a:latin typeface="Proxima Nova"/>
                <a:ea typeface="Proxima Nova"/>
                <a:cs typeface="Proxima Nova"/>
                <a:sym typeface="Proxima Nova"/>
              </a:rPr>
              <a:t>Free text (“SMS”)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208" name="Google Shape;208;p32"/>
          <p:cNvPicPr preferRelativeResize="0"/>
          <p:nvPr/>
        </p:nvPicPr>
        <p:blipFill>
          <a:blip r:embed="rId3">
            <a:alphaModFix/>
          </a:blip>
          <a:stretch>
            <a:fillRect/>
          </a:stretch>
        </p:blipFill>
        <p:spPr>
          <a:xfrm>
            <a:off x="5714002" y="1388200"/>
            <a:ext cx="3275775" cy="3154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3"/>
          <p:cNvSpPr txBox="1"/>
          <p:nvPr>
            <p:ph type="title"/>
          </p:nvPr>
        </p:nvSpPr>
        <p:spPr>
          <a:xfrm>
            <a:off x="311700" y="157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500">
                <a:latin typeface="Proxima Nova"/>
                <a:ea typeface="Proxima Nova"/>
                <a:cs typeface="Proxima Nova"/>
                <a:sym typeface="Proxima Nova"/>
              </a:rPr>
              <a:t>On Board Systems: Data Comms</a:t>
            </a:r>
            <a:endParaRPr>
              <a:latin typeface="Proxima Nova"/>
              <a:ea typeface="Proxima Nova"/>
              <a:cs typeface="Proxima Nova"/>
              <a:sym typeface="Proxima Nova"/>
            </a:endParaRPr>
          </a:p>
        </p:txBody>
      </p:sp>
      <p:sp>
        <p:nvSpPr>
          <p:cNvPr id="214" name="Google Shape;214;p33"/>
          <p:cNvSpPr txBox="1"/>
          <p:nvPr/>
        </p:nvSpPr>
        <p:spPr>
          <a:xfrm>
            <a:off x="396025" y="756900"/>
            <a:ext cx="7749900" cy="24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You can receive</a:t>
            </a:r>
            <a:r>
              <a:rPr lang="en-GB">
                <a:solidFill>
                  <a:schemeClr val="lt2"/>
                </a:solidFill>
                <a:latin typeface="Proxima Nova"/>
                <a:ea typeface="Proxima Nova"/>
                <a:cs typeface="Proxima Nova"/>
                <a:sym typeface="Proxima Nova"/>
              </a:rPr>
              <a:t> ACARS at home with a simple RTL-SDR receiver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descr="acarsd running with a rtl dongle and sdr sharp .. win7 32bit quadcore amd cpu" id="215" name="Google Shape;215;p33" title="RTL SDR ACARS">
            <a:hlinkClick r:id="rId3"/>
          </p:cNvPr>
          <p:cNvPicPr preferRelativeResize="0"/>
          <p:nvPr/>
        </p:nvPicPr>
        <p:blipFill>
          <a:blip r:embed="rId4">
            <a:alphaModFix/>
          </a:blip>
          <a:stretch>
            <a:fillRect/>
          </a:stretch>
        </p:blipFill>
        <p:spPr>
          <a:xfrm>
            <a:off x="396025" y="1151550"/>
            <a:ext cx="6821475" cy="3837100"/>
          </a:xfrm>
          <a:prstGeom prst="rect">
            <a:avLst/>
          </a:prstGeom>
          <a:noFill/>
          <a:ln>
            <a:noFill/>
          </a:ln>
          <a:effectLst>
            <a:outerShdw blurRad="57150" rotWithShape="0" algn="bl" dir="5400000" dist="19050">
              <a:srgbClr val="000000">
                <a:alpha val="50000"/>
              </a:srgbClr>
            </a:outerShdw>
          </a:effectLst>
        </p:spPr>
      </p:pic>
      <p:pic>
        <p:nvPicPr>
          <p:cNvPr id="216" name="Google Shape;216;p33"/>
          <p:cNvPicPr preferRelativeResize="0"/>
          <p:nvPr/>
        </p:nvPicPr>
        <p:blipFill rotWithShape="1">
          <a:blip r:embed="rId5">
            <a:alphaModFix/>
          </a:blip>
          <a:srcRect b="0" l="39765" r="13050" t="0"/>
          <a:stretch/>
        </p:blipFill>
        <p:spPr>
          <a:xfrm>
            <a:off x="7480175" y="1151550"/>
            <a:ext cx="1568650" cy="2495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272975" y="212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500">
                <a:latin typeface="Proxima Nova"/>
                <a:ea typeface="Proxima Nova"/>
                <a:cs typeface="Proxima Nova"/>
                <a:sym typeface="Proxima Nova"/>
              </a:rPr>
              <a:t>On Board Systems: Data Comms</a:t>
            </a:r>
            <a:endParaRPr sz="2500">
              <a:latin typeface="Proxima Nova"/>
              <a:ea typeface="Proxima Nova"/>
              <a:cs typeface="Proxima Nova"/>
              <a:sym typeface="Proxima Nova"/>
            </a:endParaRPr>
          </a:p>
        </p:txBody>
      </p:sp>
      <p:sp>
        <p:nvSpPr>
          <p:cNvPr id="222" name="Google Shape;222;p34"/>
          <p:cNvSpPr txBox="1"/>
          <p:nvPr/>
        </p:nvSpPr>
        <p:spPr>
          <a:xfrm>
            <a:off x="272975" y="895475"/>
            <a:ext cx="7830900" cy="12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chemeClr val="lt2"/>
                </a:solidFill>
                <a:latin typeface="Proxima Nova"/>
                <a:ea typeface="Proxima Nova"/>
                <a:cs typeface="Proxima Nova"/>
                <a:sym typeface="Proxima Nova"/>
              </a:rPr>
              <a:t>Satcom</a:t>
            </a:r>
            <a:endParaRPr b="1" sz="1500">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Until recently</a:t>
            </a:r>
            <a:r>
              <a:rPr lang="en-GB">
                <a:solidFill>
                  <a:schemeClr val="lt2"/>
                </a:solidFill>
                <a:latin typeface="Proxima Nova"/>
                <a:ea typeface="Proxima Nova"/>
                <a:cs typeface="Proxima Nova"/>
                <a:sym typeface="Proxima Nova"/>
              </a:rPr>
              <a:t> ~700Kbps with Inmarsat or Iridium,</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Now Startlink ~30Mbps </a:t>
            </a:r>
            <a:br>
              <a:rPr lang="en-GB">
                <a:solidFill>
                  <a:schemeClr val="lt2"/>
                </a:solidFill>
                <a:latin typeface="Proxima Nova"/>
                <a:ea typeface="Proxima Nova"/>
                <a:cs typeface="Proxima Nova"/>
                <a:sym typeface="Proxima Nova"/>
              </a:rPr>
            </a:br>
            <a:r>
              <a:rPr lang="en-GB">
                <a:solidFill>
                  <a:schemeClr val="lt2"/>
                </a:solidFill>
                <a:latin typeface="Proxima Nova"/>
                <a:ea typeface="Proxima Nova"/>
                <a:cs typeface="Proxima Nova"/>
                <a:sym typeface="Proxima Nova"/>
              </a:rPr>
              <a:t>(high on board antenna velocity =&gt; </a:t>
            </a:r>
            <a:br>
              <a:rPr lang="en-GB">
                <a:solidFill>
                  <a:schemeClr val="lt2"/>
                </a:solidFill>
                <a:latin typeface="Proxima Nova"/>
                <a:ea typeface="Proxima Nova"/>
                <a:cs typeface="Proxima Nova"/>
                <a:sym typeface="Proxima Nova"/>
              </a:rPr>
            </a:br>
            <a:r>
              <a:rPr lang="en-GB">
                <a:solidFill>
                  <a:schemeClr val="lt2"/>
                </a:solidFill>
                <a:latin typeface="Proxima Nova"/>
                <a:ea typeface="Proxima Nova"/>
                <a:cs typeface="Proxima Nova"/>
                <a:sym typeface="Proxima Nova"/>
              </a:rPr>
              <a:t>more difficult satellite tracking and handovers)</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223" name="Google Shape;223;p34"/>
          <p:cNvPicPr preferRelativeResize="0"/>
          <p:nvPr/>
        </p:nvPicPr>
        <p:blipFill>
          <a:blip r:embed="rId3">
            <a:alphaModFix/>
          </a:blip>
          <a:stretch>
            <a:fillRect/>
          </a:stretch>
        </p:blipFill>
        <p:spPr>
          <a:xfrm>
            <a:off x="74650" y="2200483"/>
            <a:ext cx="5451026" cy="2910742"/>
          </a:xfrm>
          <a:prstGeom prst="rect">
            <a:avLst/>
          </a:prstGeom>
          <a:noFill/>
          <a:ln>
            <a:noFill/>
          </a:ln>
        </p:spPr>
      </p:pic>
      <p:pic>
        <p:nvPicPr>
          <p:cNvPr id="224" name="Google Shape;224;p34"/>
          <p:cNvPicPr preferRelativeResize="0"/>
          <p:nvPr/>
        </p:nvPicPr>
        <p:blipFill>
          <a:blip r:embed="rId4">
            <a:alphaModFix/>
          </a:blip>
          <a:stretch>
            <a:fillRect/>
          </a:stretch>
        </p:blipFill>
        <p:spPr>
          <a:xfrm>
            <a:off x="5614175" y="24150"/>
            <a:ext cx="3503675" cy="1826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5"/>
          <p:cNvSpPr txBox="1"/>
          <p:nvPr>
            <p:ph type="title"/>
          </p:nvPr>
        </p:nvSpPr>
        <p:spPr>
          <a:xfrm>
            <a:off x="277675"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On Board Systems</a:t>
            </a:r>
            <a:endParaRPr>
              <a:latin typeface="Proxima Nova"/>
              <a:ea typeface="Proxima Nova"/>
              <a:cs typeface="Proxima Nova"/>
              <a:sym typeface="Proxima Nova"/>
            </a:endParaRPr>
          </a:p>
        </p:txBody>
      </p:sp>
      <p:sp>
        <p:nvSpPr>
          <p:cNvPr id="230" name="Google Shape;230;p35"/>
          <p:cNvSpPr txBox="1"/>
          <p:nvPr/>
        </p:nvSpPr>
        <p:spPr>
          <a:xfrm>
            <a:off x="178300" y="930075"/>
            <a:ext cx="4808700" cy="39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b="1" lang="en-GB" sz="1600">
                <a:solidFill>
                  <a:schemeClr val="lt2"/>
                </a:solidFill>
                <a:latin typeface="Proxima Nova"/>
                <a:ea typeface="Proxima Nova"/>
                <a:cs typeface="Proxima Nova"/>
                <a:sym typeface="Proxima Nova"/>
              </a:rPr>
              <a:t>Εmergency transponders</a:t>
            </a:r>
            <a:endParaRPr b="1" sz="1600">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Automatically activated on</a:t>
            </a:r>
            <a:r>
              <a:rPr lang="en-GB">
                <a:solidFill>
                  <a:schemeClr val="lt2"/>
                </a:solidFill>
                <a:latin typeface="Proxima Nova"/>
                <a:ea typeface="Proxima Nova"/>
                <a:cs typeface="Proxima Nova"/>
                <a:sym typeface="Proxima Nova"/>
              </a:rPr>
              <a:t> </a:t>
            </a:r>
            <a:endParaRPr>
              <a:solidFill>
                <a:schemeClr val="lt2"/>
              </a:solidFill>
              <a:latin typeface="Proxima Nova"/>
              <a:ea typeface="Proxima Nova"/>
              <a:cs typeface="Proxima Nova"/>
              <a:sym typeface="Proxima Nova"/>
            </a:endParaRPr>
          </a:p>
          <a:p>
            <a:pPr indent="-317500" lvl="0"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collision </a:t>
            </a:r>
            <a:endParaRPr>
              <a:solidFill>
                <a:schemeClr val="lt2"/>
              </a:solidFill>
              <a:latin typeface="Proxima Nova"/>
              <a:ea typeface="Proxima Nova"/>
              <a:cs typeface="Proxima Nova"/>
              <a:sym typeface="Proxima Nova"/>
            </a:endParaRPr>
          </a:p>
          <a:p>
            <a:pPr indent="-317500" lvl="0"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contact with water</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They transmit position and ID</a:t>
            </a:r>
            <a:endParaRPr>
              <a:solidFill>
                <a:schemeClr val="lt2"/>
              </a:solidFill>
              <a:latin typeface="Proxima Nova"/>
              <a:ea typeface="Proxima Nova"/>
              <a:cs typeface="Proxima Nova"/>
              <a:sym typeface="Proxima Nova"/>
            </a:endParaRPr>
          </a:p>
          <a:p>
            <a:pPr indent="-317500" lvl="0"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To satellites at 406 MHz</a:t>
            </a:r>
            <a:endParaRPr>
              <a:solidFill>
                <a:schemeClr val="lt2"/>
              </a:solidFill>
              <a:latin typeface="Proxima Nova"/>
              <a:ea typeface="Proxima Nova"/>
              <a:cs typeface="Proxima Nova"/>
              <a:sym typeface="Proxima Nova"/>
            </a:endParaRPr>
          </a:p>
          <a:p>
            <a:pPr indent="-317500" lvl="0"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To local Search And Rescue at 121.5 MHz</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The message is relayed to the country’s </a:t>
            </a:r>
            <a:br>
              <a:rPr lang="en-GB">
                <a:solidFill>
                  <a:schemeClr val="lt2"/>
                </a:solidFill>
                <a:latin typeface="Proxima Nova"/>
                <a:ea typeface="Proxima Nova"/>
                <a:cs typeface="Proxima Nova"/>
                <a:sym typeface="Proxima Nova"/>
              </a:rPr>
            </a:br>
            <a:r>
              <a:rPr lang="en-GB">
                <a:solidFill>
                  <a:schemeClr val="lt2"/>
                </a:solidFill>
                <a:latin typeface="Proxima Nova"/>
                <a:ea typeface="Proxima Nova"/>
                <a:cs typeface="Proxima Nova"/>
                <a:sym typeface="Proxima Nova"/>
              </a:rPr>
              <a:t>Joint Rescue Coordination Centre (JRCC)</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231" name="Google Shape;231;p35"/>
          <p:cNvPicPr preferRelativeResize="0"/>
          <p:nvPr/>
        </p:nvPicPr>
        <p:blipFill>
          <a:blip r:embed="rId3">
            <a:alphaModFix/>
          </a:blip>
          <a:stretch>
            <a:fillRect/>
          </a:stretch>
        </p:blipFill>
        <p:spPr>
          <a:xfrm>
            <a:off x="4604750" y="544275"/>
            <a:ext cx="4486826" cy="4523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6"/>
          <p:cNvSpPr txBox="1"/>
          <p:nvPr>
            <p:ph type="title"/>
          </p:nvPr>
        </p:nvSpPr>
        <p:spPr>
          <a:xfrm>
            <a:off x="120125" y="45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On Board Systems</a:t>
            </a:r>
            <a:endParaRPr>
              <a:latin typeface="Proxima Nova"/>
              <a:ea typeface="Proxima Nova"/>
              <a:cs typeface="Proxima Nova"/>
              <a:sym typeface="Proxima Nova"/>
            </a:endParaRPr>
          </a:p>
        </p:txBody>
      </p:sp>
      <p:sp>
        <p:nvSpPr>
          <p:cNvPr id="237" name="Google Shape;237;p36"/>
          <p:cNvSpPr txBox="1"/>
          <p:nvPr/>
        </p:nvSpPr>
        <p:spPr>
          <a:xfrm>
            <a:off x="211200" y="537050"/>
            <a:ext cx="4596000" cy="15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chemeClr val="lt2"/>
                </a:solidFill>
                <a:latin typeface="Proxima Nova"/>
                <a:ea typeface="Proxima Nova"/>
                <a:cs typeface="Proxima Nova"/>
                <a:sym typeface="Proxima Nova"/>
              </a:rPr>
              <a:t>E</a:t>
            </a:r>
            <a:r>
              <a:rPr b="1" lang="en-GB" sz="1300">
                <a:solidFill>
                  <a:schemeClr val="lt2"/>
                </a:solidFill>
                <a:latin typeface="Proxima Nova"/>
                <a:ea typeface="Proxima Nova"/>
                <a:cs typeface="Proxima Nova"/>
                <a:sym typeface="Proxima Nova"/>
              </a:rPr>
              <a:t>ngine diagnostics data link</a:t>
            </a:r>
            <a:endParaRPr b="1" sz="1300">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sz="1300">
                <a:solidFill>
                  <a:schemeClr val="lt2"/>
                </a:solidFill>
                <a:latin typeface="Proxima Nova"/>
                <a:ea typeface="Proxima Nova"/>
                <a:cs typeface="Proxima Nova"/>
                <a:sym typeface="Proxima Nova"/>
              </a:rPr>
              <a:t>If each of your engines costs </a:t>
            </a:r>
            <a:r>
              <a:rPr lang="en-GB" sz="1300">
                <a:solidFill>
                  <a:schemeClr val="lt2"/>
                </a:solidFill>
                <a:latin typeface="Proxima Nova"/>
                <a:ea typeface="Proxima Nova"/>
                <a:cs typeface="Proxima Nova"/>
                <a:sym typeface="Proxima Nova"/>
              </a:rPr>
              <a:t>25-45M€, including a built-in global monitoring capability is cheap in comparison.</a:t>
            </a:r>
            <a:endParaRPr sz="1300">
              <a:solidFill>
                <a:schemeClr val="lt2"/>
              </a:solidFill>
              <a:latin typeface="Proxima Nova"/>
              <a:ea typeface="Proxima Nova"/>
              <a:cs typeface="Proxima Nova"/>
              <a:sym typeface="Proxima Nova"/>
            </a:endParaRPr>
          </a:p>
        </p:txBody>
      </p:sp>
      <p:pic>
        <p:nvPicPr>
          <p:cNvPr id="238" name="Google Shape;238;p36"/>
          <p:cNvPicPr preferRelativeResize="0"/>
          <p:nvPr/>
        </p:nvPicPr>
        <p:blipFill>
          <a:blip r:embed="rId3">
            <a:alphaModFix/>
          </a:blip>
          <a:stretch>
            <a:fillRect/>
          </a:stretch>
        </p:blipFill>
        <p:spPr>
          <a:xfrm>
            <a:off x="4756687" y="0"/>
            <a:ext cx="4387313" cy="5143500"/>
          </a:xfrm>
          <a:prstGeom prst="rect">
            <a:avLst/>
          </a:prstGeom>
          <a:noFill/>
          <a:ln>
            <a:noFill/>
          </a:ln>
        </p:spPr>
      </p:pic>
      <p:pic>
        <p:nvPicPr>
          <p:cNvPr id="239" name="Google Shape;239;p36"/>
          <p:cNvPicPr preferRelativeResize="0"/>
          <p:nvPr/>
        </p:nvPicPr>
        <p:blipFill>
          <a:blip r:embed="rId4">
            <a:alphaModFix/>
          </a:blip>
          <a:stretch>
            <a:fillRect/>
          </a:stretch>
        </p:blipFill>
        <p:spPr>
          <a:xfrm>
            <a:off x="287050" y="1328750"/>
            <a:ext cx="3048000" cy="1504950"/>
          </a:xfrm>
          <a:prstGeom prst="rect">
            <a:avLst/>
          </a:prstGeom>
          <a:noFill/>
          <a:ln>
            <a:noFill/>
          </a:ln>
        </p:spPr>
      </p:pic>
      <p:pic>
        <p:nvPicPr>
          <p:cNvPr id="240" name="Google Shape;240;p36"/>
          <p:cNvPicPr preferRelativeResize="0"/>
          <p:nvPr/>
        </p:nvPicPr>
        <p:blipFill>
          <a:blip r:embed="rId5">
            <a:alphaModFix/>
          </a:blip>
          <a:stretch>
            <a:fillRect/>
          </a:stretch>
        </p:blipFill>
        <p:spPr>
          <a:xfrm>
            <a:off x="120113" y="2696225"/>
            <a:ext cx="4451886" cy="23126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7"/>
          <p:cNvSpPr txBox="1"/>
          <p:nvPr>
            <p:ph type="title"/>
          </p:nvPr>
        </p:nvSpPr>
        <p:spPr>
          <a:xfrm>
            <a:off x="2097900" y="2285400"/>
            <a:ext cx="49482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Demo</a:t>
            </a:r>
            <a:endParaRPr>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In practice: Running your own ADS-B receiver</a:t>
            </a:r>
            <a:endParaRPr>
              <a:latin typeface="Proxima Nova"/>
              <a:ea typeface="Proxima Nova"/>
              <a:cs typeface="Proxima Nova"/>
              <a:sym typeface="Proxima Nova"/>
            </a:endParaRPr>
          </a:p>
        </p:txBody>
      </p:sp>
      <p:sp>
        <p:nvSpPr>
          <p:cNvPr id="251" name="Google Shape;251;p38"/>
          <p:cNvSpPr txBox="1"/>
          <p:nvPr/>
        </p:nvSpPr>
        <p:spPr>
          <a:xfrm>
            <a:off x="396025" y="950475"/>
            <a:ext cx="4348200" cy="40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
        <p:nvSpPr>
          <p:cNvPr id="252" name="Google Shape;252;p38"/>
          <p:cNvSpPr txBox="1"/>
          <p:nvPr/>
        </p:nvSpPr>
        <p:spPr>
          <a:xfrm>
            <a:off x="234200" y="1088625"/>
            <a:ext cx="3239100" cy="1361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Antenna </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Receiver</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Decoder (dump1090, readsb)</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#Pi Zero 2 W #VM #dedicated</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Plot map (tar1090)</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Share data via network #MLAT</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Average"/>
              <a:ea typeface="Average"/>
              <a:cs typeface="Average"/>
              <a:sym typeface="Average"/>
            </a:endParaRPr>
          </a:p>
        </p:txBody>
      </p:sp>
      <p:sp>
        <p:nvSpPr>
          <p:cNvPr id="253" name="Google Shape;253;p38"/>
          <p:cNvSpPr txBox="1"/>
          <p:nvPr/>
        </p:nvSpPr>
        <p:spPr>
          <a:xfrm>
            <a:off x="5215150" y="3036550"/>
            <a:ext cx="1825800" cy="1396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FlightRadar24</a:t>
            </a:r>
            <a:r>
              <a:rPr lang="en-GB">
                <a:solidFill>
                  <a:schemeClr val="lt2"/>
                </a:solidFill>
                <a:latin typeface="Proxima Nova"/>
                <a:ea typeface="Proxima Nova"/>
                <a:cs typeface="Proxima Nova"/>
                <a:sym typeface="Proxima Nova"/>
              </a:rPr>
              <a:t> </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a:t>
            </a:r>
            <a:r>
              <a:rPr lang="en-GB">
                <a:solidFill>
                  <a:schemeClr val="lt2"/>
                </a:solidFill>
                <a:latin typeface="Proxima Nova"/>
                <a:ea typeface="Proxima Nova"/>
                <a:cs typeface="Proxima Nova"/>
                <a:sym typeface="Proxima Nova"/>
              </a:rPr>
              <a:t>dsbExchange</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F</a:t>
            </a:r>
            <a:r>
              <a:rPr lang="en-GB">
                <a:solidFill>
                  <a:schemeClr val="lt2"/>
                </a:solidFill>
                <a:latin typeface="Proxima Nova"/>
                <a:ea typeface="Proxima Nova"/>
                <a:cs typeface="Proxima Nova"/>
                <a:sym typeface="Proxima Nova"/>
              </a:rPr>
              <a:t>lightAware</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RadarBox</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RDRinfo</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etc</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Average"/>
              <a:ea typeface="Average"/>
              <a:cs typeface="Average"/>
              <a:sym typeface="Average"/>
            </a:endParaRPr>
          </a:p>
        </p:txBody>
      </p:sp>
      <p:pic>
        <p:nvPicPr>
          <p:cNvPr id="254" name="Google Shape;254;p38"/>
          <p:cNvPicPr preferRelativeResize="0"/>
          <p:nvPr/>
        </p:nvPicPr>
        <p:blipFill>
          <a:blip r:embed="rId3">
            <a:alphaModFix/>
          </a:blip>
          <a:stretch>
            <a:fillRect/>
          </a:stretch>
        </p:blipFill>
        <p:spPr>
          <a:xfrm>
            <a:off x="3551225" y="1088625"/>
            <a:ext cx="2448014" cy="1461700"/>
          </a:xfrm>
          <a:prstGeom prst="rect">
            <a:avLst/>
          </a:prstGeom>
          <a:noFill/>
          <a:ln>
            <a:noFill/>
          </a:ln>
        </p:spPr>
      </p:pic>
      <p:pic>
        <p:nvPicPr>
          <p:cNvPr id="255" name="Google Shape;255;p38"/>
          <p:cNvPicPr preferRelativeResize="0"/>
          <p:nvPr/>
        </p:nvPicPr>
        <p:blipFill>
          <a:blip r:embed="rId4">
            <a:alphaModFix/>
          </a:blip>
          <a:stretch>
            <a:fillRect/>
          </a:stretch>
        </p:blipFill>
        <p:spPr>
          <a:xfrm>
            <a:off x="7331400" y="2621225"/>
            <a:ext cx="978265" cy="2115201"/>
          </a:xfrm>
          <a:prstGeom prst="rect">
            <a:avLst/>
          </a:prstGeom>
          <a:noFill/>
          <a:ln>
            <a:noFill/>
          </a:ln>
        </p:spPr>
      </p:pic>
      <p:pic>
        <p:nvPicPr>
          <p:cNvPr id="256" name="Google Shape;256;p38"/>
          <p:cNvPicPr preferRelativeResize="0"/>
          <p:nvPr/>
        </p:nvPicPr>
        <p:blipFill>
          <a:blip r:embed="rId5">
            <a:alphaModFix/>
          </a:blip>
          <a:stretch>
            <a:fillRect/>
          </a:stretch>
        </p:blipFill>
        <p:spPr>
          <a:xfrm>
            <a:off x="6122925" y="1088625"/>
            <a:ext cx="1091698" cy="1461701"/>
          </a:xfrm>
          <a:prstGeom prst="rect">
            <a:avLst/>
          </a:prstGeom>
          <a:noFill/>
          <a:ln>
            <a:noFill/>
          </a:ln>
        </p:spPr>
      </p:pic>
      <p:pic>
        <p:nvPicPr>
          <p:cNvPr id="257" name="Google Shape;257;p38"/>
          <p:cNvPicPr preferRelativeResize="0"/>
          <p:nvPr/>
        </p:nvPicPr>
        <p:blipFill>
          <a:blip r:embed="rId6">
            <a:alphaModFix/>
          </a:blip>
          <a:stretch>
            <a:fillRect/>
          </a:stretch>
        </p:blipFill>
        <p:spPr>
          <a:xfrm>
            <a:off x="7331400" y="1088625"/>
            <a:ext cx="1280806" cy="1461700"/>
          </a:xfrm>
          <a:prstGeom prst="rect">
            <a:avLst/>
          </a:prstGeom>
          <a:noFill/>
          <a:ln>
            <a:noFill/>
          </a:ln>
        </p:spPr>
      </p:pic>
      <p:pic>
        <p:nvPicPr>
          <p:cNvPr id="258" name="Google Shape;258;p38"/>
          <p:cNvPicPr preferRelativeResize="0"/>
          <p:nvPr/>
        </p:nvPicPr>
        <p:blipFill>
          <a:blip r:embed="rId7">
            <a:alphaModFix/>
          </a:blip>
          <a:stretch>
            <a:fillRect/>
          </a:stretch>
        </p:blipFill>
        <p:spPr>
          <a:xfrm>
            <a:off x="453825" y="2635325"/>
            <a:ext cx="4470876" cy="20870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9"/>
          <p:cNvSpPr txBox="1"/>
          <p:nvPr>
            <p:ph type="title"/>
          </p:nvPr>
        </p:nvSpPr>
        <p:spPr>
          <a:xfrm>
            <a:off x="283250" y="187550"/>
            <a:ext cx="4948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tar1090</a:t>
            </a:r>
            <a:endParaRPr>
              <a:latin typeface="Proxima Nova"/>
              <a:ea typeface="Proxima Nova"/>
              <a:cs typeface="Proxima Nova"/>
              <a:sym typeface="Proxima Nova"/>
            </a:endParaRPr>
          </a:p>
        </p:txBody>
      </p:sp>
      <p:pic>
        <p:nvPicPr>
          <p:cNvPr id="264" name="Google Shape;264;p39"/>
          <p:cNvPicPr preferRelativeResize="0"/>
          <p:nvPr/>
        </p:nvPicPr>
        <p:blipFill>
          <a:blip r:embed="rId3">
            <a:alphaModFix/>
          </a:blip>
          <a:stretch>
            <a:fillRect/>
          </a:stretch>
        </p:blipFill>
        <p:spPr>
          <a:xfrm>
            <a:off x="3096562" y="120875"/>
            <a:ext cx="3189274" cy="2362026"/>
          </a:xfrm>
          <a:prstGeom prst="rect">
            <a:avLst/>
          </a:prstGeom>
          <a:noFill/>
          <a:ln>
            <a:noFill/>
          </a:ln>
        </p:spPr>
      </p:pic>
      <p:pic>
        <p:nvPicPr>
          <p:cNvPr id="265" name="Google Shape;265;p39"/>
          <p:cNvPicPr preferRelativeResize="0"/>
          <p:nvPr/>
        </p:nvPicPr>
        <p:blipFill>
          <a:blip r:embed="rId4">
            <a:alphaModFix/>
          </a:blip>
          <a:stretch>
            <a:fillRect/>
          </a:stretch>
        </p:blipFill>
        <p:spPr>
          <a:xfrm>
            <a:off x="196550" y="1103663"/>
            <a:ext cx="2744134" cy="2936174"/>
          </a:xfrm>
          <a:prstGeom prst="rect">
            <a:avLst/>
          </a:prstGeom>
          <a:noFill/>
          <a:ln>
            <a:noFill/>
          </a:ln>
        </p:spPr>
      </p:pic>
      <p:pic>
        <p:nvPicPr>
          <p:cNvPr id="266" name="Google Shape;266;p39"/>
          <p:cNvPicPr preferRelativeResize="0"/>
          <p:nvPr/>
        </p:nvPicPr>
        <p:blipFill>
          <a:blip r:embed="rId5">
            <a:alphaModFix/>
          </a:blip>
          <a:stretch>
            <a:fillRect/>
          </a:stretch>
        </p:blipFill>
        <p:spPr>
          <a:xfrm>
            <a:off x="6441725" y="1103675"/>
            <a:ext cx="2605800" cy="2670150"/>
          </a:xfrm>
          <a:prstGeom prst="rect">
            <a:avLst/>
          </a:prstGeom>
          <a:noFill/>
          <a:ln>
            <a:noFill/>
          </a:ln>
        </p:spPr>
      </p:pic>
      <p:pic>
        <p:nvPicPr>
          <p:cNvPr id="267" name="Google Shape;267;p39"/>
          <p:cNvPicPr preferRelativeResize="0"/>
          <p:nvPr/>
        </p:nvPicPr>
        <p:blipFill>
          <a:blip r:embed="rId6">
            <a:alphaModFix/>
          </a:blip>
          <a:stretch>
            <a:fillRect/>
          </a:stretch>
        </p:blipFill>
        <p:spPr>
          <a:xfrm>
            <a:off x="3096563" y="2571750"/>
            <a:ext cx="3189275" cy="2379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0"/>
          <p:cNvPicPr preferRelativeResize="0"/>
          <p:nvPr/>
        </p:nvPicPr>
        <p:blipFill>
          <a:blip r:embed="rId3">
            <a:alphaModFix/>
          </a:blip>
          <a:stretch>
            <a:fillRect/>
          </a:stretch>
        </p:blipFill>
        <p:spPr>
          <a:xfrm>
            <a:off x="283250" y="1738025"/>
            <a:ext cx="4686876" cy="3237875"/>
          </a:xfrm>
          <a:prstGeom prst="rect">
            <a:avLst/>
          </a:prstGeom>
          <a:noFill/>
          <a:ln>
            <a:noFill/>
          </a:ln>
        </p:spPr>
      </p:pic>
      <p:sp>
        <p:nvSpPr>
          <p:cNvPr id="273" name="Google Shape;273;p40"/>
          <p:cNvSpPr txBox="1"/>
          <p:nvPr>
            <p:ph type="title"/>
          </p:nvPr>
        </p:nvSpPr>
        <p:spPr>
          <a:xfrm>
            <a:off x="283250" y="187550"/>
            <a:ext cx="4948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tar1090</a:t>
            </a:r>
            <a:endParaRPr>
              <a:latin typeface="Proxima Nova"/>
              <a:ea typeface="Proxima Nova"/>
              <a:cs typeface="Proxima Nova"/>
              <a:sym typeface="Proxima Nova"/>
            </a:endParaRPr>
          </a:p>
        </p:txBody>
      </p:sp>
      <p:pic>
        <p:nvPicPr>
          <p:cNvPr id="274" name="Google Shape;274;p40"/>
          <p:cNvPicPr preferRelativeResize="0"/>
          <p:nvPr/>
        </p:nvPicPr>
        <p:blipFill>
          <a:blip r:embed="rId4">
            <a:alphaModFix/>
          </a:blip>
          <a:stretch>
            <a:fillRect/>
          </a:stretch>
        </p:blipFill>
        <p:spPr>
          <a:xfrm>
            <a:off x="4105575" y="106625"/>
            <a:ext cx="2961200" cy="2858100"/>
          </a:xfrm>
          <a:prstGeom prst="rect">
            <a:avLst/>
          </a:prstGeom>
          <a:noFill/>
          <a:ln>
            <a:noFill/>
          </a:ln>
        </p:spPr>
      </p:pic>
      <p:pic>
        <p:nvPicPr>
          <p:cNvPr id="275" name="Google Shape;275;p40"/>
          <p:cNvPicPr preferRelativeResize="0"/>
          <p:nvPr/>
        </p:nvPicPr>
        <p:blipFill>
          <a:blip r:embed="rId5">
            <a:alphaModFix/>
          </a:blip>
          <a:stretch>
            <a:fillRect/>
          </a:stretch>
        </p:blipFill>
        <p:spPr>
          <a:xfrm>
            <a:off x="6377200" y="1971175"/>
            <a:ext cx="2661550" cy="2646425"/>
          </a:xfrm>
          <a:prstGeom prst="rect">
            <a:avLst/>
          </a:prstGeom>
          <a:noFill/>
          <a:ln>
            <a:noFill/>
          </a:ln>
        </p:spPr>
      </p:pic>
      <p:pic>
        <p:nvPicPr>
          <p:cNvPr id="276" name="Google Shape;276;p40"/>
          <p:cNvPicPr preferRelativeResize="0"/>
          <p:nvPr/>
        </p:nvPicPr>
        <p:blipFill>
          <a:blip r:embed="rId6">
            <a:alphaModFix/>
          </a:blip>
          <a:stretch>
            <a:fillRect/>
          </a:stretch>
        </p:blipFill>
        <p:spPr>
          <a:xfrm>
            <a:off x="1636850" y="251125"/>
            <a:ext cx="2401223" cy="2713601"/>
          </a:xfrm>
          <a:prstGeom prst="rect">
            <a:avLst/>
          </a:prstGeom>
          <a:noFill/>
          <a:ln>
            <a:noFill/>
          </a:ln>
        </p:spPr>
      </p:pic>
      <p:sp>
        <p:nvSpPr>
          <p:cNvPr id="277" name="Google Shape;277;p40"/>
          <p:cNvSpPr txBox="1"/>
          <p:nvPr>
            <p:ph type="title"/>
          </p:nvPr>
        </p:nvSpPr>
        <p:spPr>
          <a:xfrm>
            <a:off x="7066775" y="549025"/>
            <a:ext cx="2018400" cy="74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100" u="sng">
                <a:latin typeface="Proxima Nova"/>
                <a:ea typeface="Proxima Nova"/>
                <a:cs typeface="Proxima Nova"/>
                <a:sym typeface="Proxima Nova"/>
              </a:rPr>
              <a:t>Busy time for ATC</a:t>
            </a:r>
            <a:endParaRPr sz="1100" u="sng">
              <a:latin typeface="Proxima Nova"/>
              <a:ea typeface="Proxima Nova"/>
              <a:cs typeface="Proxima Nova"/>
              <a:sym typeface="Proxima Nova"/>
            </a:endParaRPr>
          </a:p>
          <a:p>
            <a:pPr indent="0" lvl="0" marL="0" rtl="0" algn="l">
              <a:spcBef>
                <a:spcPts val="0"/>
              </a:spcBef>
              <a:spcAft>
                <a:spcPts val="0"/>
              </a:spcAft>
              <a:buSzPts val="990"/>
              <a:buNone/>
            </a:pPr>
            <a:r>
              <a:rPr lang="en-GB" sz="1100">
                <a:latin typeface="Proxima Nova"/>
                <a:ea typeface="Proxima Nova"/>
                <a:cs typeface="Proxima Nova"/>
                <a:sym typeface="Proxima Nova"/>
              </a:rPr>
              <a:t>2 aircraft holding </a:t>
            </a:r>
            <a:r>
              <a:rPr lang="en-GB" sz="1100">
                <a:latin typeface="Proxima Nova"/>
                <a:ea typeface="Proxima Nova"/>
                <a:cs typeface="Proxima Nova"/>
                <a:sym typeface="Proxima Nova"/>
              </a:rPr>
              <a:t>position</a:t>
            </a:r>
            <a:endParaRPr sz="1100">
              <a:latin typeface="Proxima Nova"/>
              <a:ea typeface="Proxima Nova"/>
              <a:cs typeface="Proxima Nova"/>
              <a:sym typeface="Proxima Nova"/>
            </a:endParaRPr>
          </a:p>
          <a:p>
            <a:pPr indent="0" lvl="0" marL="0" rtl="0" algn="l">
              <a:spcBef>
                <a:spcPts val="0"/>
              </a:spcBef>
              <a:spcAft>
                <a:spcPts val="0"/>
              </a:spcAft>
              <a:buSzPts val="990"/>
              <a:buNone/>
            </a:pPr>
            <a:r>
              <a:rPr lang="en-GB" sz="1100">
                <a:latin typeface="Proxima Nova"/>
                <a:ea typeface="Proxima Nova"/>
                <a:cs typeface="Proxima Nova"/>
                <a:sym typeface="Proxima Nova"/>
              </a:rPr>
              <a:t>1 departing (standard LMO 1C)</a:t>
            </a:r>
            <a:endParaRPr sz="1100">
              <a:latin typeface="Proxima Nova"/>
              <a:ea typeface="Proxima Nova"/>
              <a:cs typeface="Proxima Nova"/>
              <a:sym typeface="Proxima Nova"/>
            </a:endParaRPr>
          </a:p>
          <a:p>
            <a:pPr indent="0" lvl="0" marL="0" rtl="0" algn="l">
              <a:spcBef>
                <a:spcPts val="0"/>
              </a:spcBef>
              <a:spcAft>
                <a:spcPts val="0"/>
              </a:spcAft>
              <a:buSzPts val="990"/>
              <a:buNone/>
            </a:pPr>
            <a:r>
              <a:rPr lang="en-GB" sz="1100">
                <a:latin typeface="Proxima Nova"/>
                <a:ea typeface="Proxima Nova"/>
                <a:cs typeface="Proxima Nova"/>
                <a:sym typeface="Proxima Nova"/>
              </a:rPr>
              <a:t>1 approaching</a:t>
            </a:r>
            <a:endParaRPr sz="1100">
              <a:latin typeface="Proxima Nova"/>
              <a:ea typeface="Proxima Nova"/>
              <a:cs typeface="Proxima Nova"/>
              <a:sym typeface="Proxima Nova"/>
            </a:endParaRPr>
          </a:p>
          <a:p>
            <a:pPr indent="0" lvl="0" marL="0" rtl="0" algn="l">
              <a:spcBef>
                <a:spcPts val="0"/>
              </a:spcBef>
              <a:spcAft>
                <a:spcPts val="0"/>
              </a:spcAft>
              <a:buSzPts val="990"/>
              <a:buNone/>
            </a:pPr>
            <a:r>
              <a:t/>
            </a:r>
            <a:endParaRPr sz="900">
              <a:latin typeface="Proxima Nova"/>
              <a:ea typeface="Proxima Nova"/>
              <a:cs typeface="Proxima Nova"/>
              <a:sym typeface="Proxima Nova"/>
            </a:endParaRPr>
          </a:p>
          <a:p>
            <a:pPr indent="0" lvl="0" marL="0" rtl="0" algn="l">
              <a:spcBef>
                <a:spcPts val="0"/>
              </a:spcBef>
              <a:spcAft>
                <a:spcPts val="0"/>
              </a:spcAft>
              <a:buSzPts val="990"/>
              <a:buNone/>
            </a:pPr>
            <a:r>
              <a:t/>
            </a:r>
            <a:endParaRPr sz="900">
              <a:latin typeface="Proxima Nova"/>
              <a:ea typeface="Proxima Nova"/>
              <a:cs typeface="Proxima Nova"/>
              <a:sym typeface="Proxima Nova"/>
            </a:endParaRPr>
          </a:p>
        </p:txBody>
      </p:sp>
      <p:pic>
        <p:nvPicPr>
          <p:cNvPr id="278" name="Google Shape;278;p40"/>
          <p:cNvPicPr preferRelativeResize="0"/>
          <p:nvPr/>
        </p:nvPicPr>
        <p:blipFill>
          <a:blip r:embed="rId7">
            <a:alphaModFix/>
          </a:blip>
          <a:stretch>
            <a:fillRect/>
          </a:stretch>
        </p:blipFill>
        <p:spPr>
          <a:xfrm>
            <a:off x="3739175" y="3797700"/>
            <a:ext cx="2334800" cy="1045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1"/>
          <p:cNvSpPr txBox="1"/>
          <p:nvPr>
            <p:ph type="title"/>
          </p:nvPr>
        </p:nvSpPr>
        <p:spPr>
          <a:xfrm>
            <a:off x="283250" y="187550"/>
            <a:ext cx="4948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tar1090</a:t>
            </a:r>
            <a:endParaRPr>
              <a:latin typeface="Proxima Nova"/>
              <a:ea typeface="Proxima Nova"/>
              <a:cs typeface="Proxima Nova"/>
              <a:sym typeface="Proxima Nova"/>
            </a:endParaRPr>
          </a:p>
        </p:txBody>
      </p:sp>
      <p:pic>
        <p:nvPicPr>
          <p:cNvPr id="284" name="Google Shape;284;p41"/>
          <p:cNvPicPr preferRelativeResize="0"/>
          <p:nvPr/>
        </p:nvPicPr>
        <p:blipFill>
          <a:blip r:embed="rId3">
            <a:alphaModFix/>
          </a:blip>
          <a:stretch>
            <a:fillRect/>
          </a:stretch>
        </p:blipFill>
        <p:spPr>
          <a:xfrm>
            <a:off x="187075" y="760250"/>
            <a:ext cx="3604101" cy="2305400"/>
          </a:xfrm>
          <a:prstGeom prst="rect">
            <a:avLst/>
          </a:prstGeom>
          <a:noFill/>
          <a:ln>
            <a:noFill/>
          </a:ln>
        </p:spPr>
      </p:pic>
      <p:pic>
        <p:nvPicPr>
          <p:cNvPr id="285" name="Google Shape;285;p41"/>
          <p:cNvPicPr preferRelativeResize="0"/>
          <p:nvPr/>
        </p:nvPicPr>
        <p:blipFill>
          <a:blip r:embed="rId4">
            <a:alphaModFix/>
          </a:blip>
          <a:stretch>
            <a:fillRect/>
          </a:stretch>
        </p:blipFill>
        <p:spPr>
          <a:xfrm>
            <a:off x="3861175" y="225372"/>
            <a:ext cx="3531450" cy="1521800"/>
          </a:xfrm>
          <a:prstGeom prst="rect">
            <a:avLst/>
          </a:prstGeom>
          <a:noFill/>
          <a:ln>
            <a:noFill/>
          </a:ln>
        </p:spPr>
      </p:pic>
      <p:pic>
        <p:nvPicPr>
          <p:cNvPr id="286" name="Google Shape;286;p41"/>
          <p:cNvPicPr preferRelativeResize="0"/>
          <p:nvPr/>
        </p:nvPicPr>
        <p:blipFill>
          <a:blip r:embed="rId5">
            <a:alphaModFix/>
          </a:blip>
          <a:stretch>
            <a:fillRect/>
          </a:stretch>
        </p:blipFill>
        <p:spPr>
          <a:xfrm>
            <a:off x="3861175" y="1789600"/>
            <a:ext cx="4159125" cy="2250074"/>
          </a:xfrm>
          <a:prstGeom prst="rect">
            <a:avLst/>
          </a:prstGeom>
          <a:noFill/>
          <a:ln>
            <a:noFill/>
          </a:ln>
        </p:spPr>
      </p:pic>
      <p:pic>
        <p:nvPicPr>
          <p:cNvPr id="287" name="Google Shape;287;p41"/>
          <p:cNvPicPr preferRelativeResize="0"/>
          <p:nvPr/>
        </p:nvPicPr>
        <p:blipFill>
          <a:blip r:embed="rId6">
            <a:alphaModFix/>
          </a:blip>
          <a:stretch>
            <a:fillRect/>
          </a:stretch>
        </p:blipFill>
        <p:spPr>
          <a:xfrm>
            <a:off x="5459175" y="3224800"/>
            <a:ext cx="3565326" cy="1687525"/>
          </a:xfrm>
          <a:prstGeom prst="rect">
            <a:avLst/>
          </a:prstGeom>
          <a:noFill/>
          <a:ln>
            <a:noFill/>
          </a:ln>
        </p:spPr>
      </p:pic>
      <p:pic>
        <p:nvPicPr>
          <p:cNvPr id="288" name="Google Shape;288;p41"/>
          <p:cNvPicPr preferRelativeResize="0"/>
          <p:nvPr/>
        </p:nvPicPr>
        <p:blipFill>
          <a:blip r:embed="rId7">
            <a:alphaModFix/>
          </a:blip>
          <a:stretch>
            <a:fillRect/>
          </a:stretch>
        </p:blipFill>
        <p:spPr>
          <a:xfrm>
            <a:off x="187075" y="3319950"/>
            <a:ext cx="3604101" cy="1376472"/>
          </a:xfrm>
          <a:prstGeom prst="rect">
            <a:avLst/>
          </a:prstGeom>
          <a:noFill/>
          <a:ln>
            <a:noFill/>
          </a:ln>
        </p:spPr>
      </p:pic>
      <p:sp>
        <p:nvSpPr>
          <p:cNvPr id="289" name="Google Shape;289;p41"/>
          <p:cNvSpPr txBox="1"/>
          <p:nvPr/>
        </p:nvSpPr>
        <p:spPr>
          <a:xfrm>
            <a:off x="7462625" y="298075"/>
            <a:ext cx="1610700" cy="14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chemeClr val="dk1"/>
                </a:solidFill>
              </a:rPr>
              <a:t>METAR LGAL 251920Z</a:t>
            </a:r>
            <a:endParaRPr b="1" sz="1100">
              <a:solidFill>
                <a:schemeClr val="dk1"/>
              </a:solidFill>
            </a:endParaRPr>
          </a:p>
          <a:p>
            <a:pPr indent="0" lvl="0" marL="0" rtl="0" algn="l">
              <a:spcBef>
                <a:spcPts val="0"/>
              </a:spcBef>
              <a:spcAft>
                <a:spcPts val="0"/>
              </a:spcAft>
              <a:buNone/>
            </a:pPr>
            <a:r>
              <a:rPr b="1" lang="en-GB" sz="1100">
                <a:solidFill>
                  <a:schemeClr val="dk1"/>
                </a:solidFill>
              </a:rPr>
              <a:t>20020G33KT </a:t>
            </a:r>
            <a:endParaRPr b="1" sz="1100">
              <a:solidFill>
                <a:schemeClr val="dk1"/>
              </a:solidFill>
            </a:endParaRPr>
          </a:p>
          <a:p>
            <a:pPr indent="0" lvl="0" marL="0" rtl="0" algn="l">
              <a:spcBef>
                <a:spcPts val="0"/>
              </a:spcBef>
              <a:spcAft>
                <a:spcPts val="0"/>
              </a:spcAft>
              <a:buNone/>
            </a:pPr>
            <a:r>
              <a:rPr b="1" lang="en-GB" sz="1100">
                <a:solidFill>
                  <a:schemeClr val="dk1"/>
                </a:solidFill>
              </a:rPr>
              <a:t>9999 </a:t>
            </a:r>
            <a:endParaRPr b="1" sz="1100">
              <a:solidFill>
                <a:schemeClr val="dk1"/>
              </a:solidFill>
            </a:endParaRPr>
          </a:p>
          <a:p>
            <a:pPr indent="0" lvl="0" marL="0" rtl="0" algn="l">
              <a:spcBef>
                <a:spcPts val="0"/>
              </a:spcBef>
              <a:spcAft>
                <a:spcPts val="0"/>
              </a:spcAft>
              <a:buNone/>
            </a:pPr>
            <a:r>
              <a:rPr b="1" lang="en-GB" sz="1100">
                <a:solidFill>
                  <a:schemeClr val="dk1"/>
                </a:solidFill>
              </a:rPr>
              <a:t>FEW015TCU </a:t>
            </a:r>
            <a:r>
              <a:rPr b="1" lang="en-GB" sz="1100">
                <a:solidFill>
                  <a:schemeClr val="dk1"/>
                </a:solidFill>
              </a:rPr>
              <a:t>S</a:t>
            </a:r>
            <a:r>
              <a:rPr b="1" lang="en-GB" sz="1100">
                <a:solidFill>
                  <a:schemeClr val="dk1"/>
                </a:solidFill>
              </a:rPr>
              <a:t>CT025 </a:t>
            </a:r>
            <a:endParaRPr b="1" sz="1100">
              <a:solidFill>
                <a:schemeClr val="dk1"/>
              </a:solidFill>
            </a:endParaRPr>
          </a:p>
          <a:p>
            <a:pPr indent="0" lvl="0" marL="0" rtl="0" algn="l">
              <a:spcBef>
                <a:spcPts val="0"/>
              </a:spcBef>
              <a:spcAft>
                <a:spcPts val="0"/>
              </a:spcAft>
              <a:buNone/>
            </a:pPr>
            <a:r>
              <a:rPr b="1" lang="en-GB" sz="1100">
                <a:solidFill>
                  <a:schemeClr val="dk1"/>
                </a:solidFill>
              </a:rPr>
              <a:t>18/14</a:t>
            </a:r>
            <a:endParaRPr b="1" sz="1100">
              <a:solidFill>
                <a:schemeClr val="dk1"/>
              </a:solidFill>
            </a:endParaRPr>
          </a:p>
          <a:p>
            <a:pPr indent="0" lvl="0" marL="0" rtl="0" algn="l">
              <a:spcBef>
                <a:spcPts val="0"/>
              </a:spcBef>
              <a:spcAft>
                <a:spcPts val="0"/>
              </a:spcAft>
              <a:buNone/>
            </a:pPr>
            <a:r>
              <a:rPr b="1" lang="en-GB" sz="1100">
                <a:solidFill>
                  <a:schemeClr val="dk1"/>
                </a:solidFill>
              </a:rPr>
              <a:t>Q0982</a:t>
            </a:r>
            <a:endParaRPr b="1" sz="1100">
              <a:solidFill>
                <a:schemeClr val="dk1"/>
              </a:solidFill>
            </a:endParaRPr>
          </a:p>
          <a:p>
            <a:pPr indent="0" lvl="0" marL="0" rtl="0" algn="l">
              <a:spcBef>
                <a:spcPts val="0"/>
              </a:spcBef>
              <a:spcAft>
                <a:spcPts val="0"/>
              </a:spcAft>
              <a:buNone/>
            </a:pPr>
            <a:r>
              <a:t/>
            </a:r>
            <a:endParaRPr sz="1800">
              <a:solidFill>
                <a:schemeClr val="accent3"/>
              </a:solidFill>
              <a:latin typeface="Average"/>
              <a:ea typeface="Average"/>
              <a:cs typeface="Average"/>
              <a:sym typeface="Average"/>
            </a:endParaRPr>
          </a:p>
        </p:txBody>
      </p:sp>
      <p:pic>
        <p:nvPicPr>
          <p:cNvPr id="290" name="Google Shape;290;p41"/>
          <p:cNvPicPr preferRelativeResize="0"/>
          <p:nvPr/>
        </p:nvPicPr>
        <p:blipFill>
          <a:blip r:embed="rId8">
            <a:alphaModFix/>
          </a:blip>
          <a:stretch>
            <a:fillRect/>
          </a:stretch>
        </p:blipFill>
        <p:spPr>
          <a:xfrm>
            <a:off x="3993143" y="3759714"/>
            <a:ext cx="1238300" cy="11526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What is ATC?</a:t>
            </a:r>
            <a:endParaRPr>
              <a:latin typeface="Proxima Nova"/>
              <a:ea typeface="Proxima Nova"/>
              <a:cs typeface="Proxima Nova"/>
              <a:sym typeface="Proxima Nova"/>
            </a:endParaRPr>
          </a:p>
        </p:txBody>
      </p:sp>
      <p:sp>
        <p:nvSpPr>
          <p:cNvPr id="73" name="Google Shape;73;p15"/>
          <p:cNvSpPr txBox="1"/>
          <p:nvPr/>
        </p:nvSpPr>
        <p:spPr>
          <a:xfrm>
            <a:off x="396025" y="950475"/>
            <a:ext cx="8658300" cy="396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600">
                <a:solidFill>
                  <a:schemeClr val="lt2"/>
                </a:solidFill>
                <a:latin typeface="Proxima Nova"/>
                <a:ea typeface="Proxima Nova"/>
                <a:cs typeface="Proxima Nova"/>
                <a:sym typeface="Proxima Nova"/>
              </a:rPr>
              <a:t>The Air Traffic Control is a service provided by air traffic controllers who guide aircraft within a </a:t>
            </a:r>
            <a:r>
              <a:rPr b="1" lang="en-GB" sz="1600">
                <a:solidFill>
                  <a:schemeClr val="lt2"/>
                </a:solidFill>
                <a:latin typeface="Proxima Nova"/>
                <a:ea typeface="Proxima Nova"/>
                <a:cs typeface="Proxima Nova"/>
                <a:sym typeface="Proxima Nova"/>
              </a:rPr>
              <a:t>controlled</a:t>
            </a:r>
            <a:r>
              <a:rPr b="1" lang="en-GB" sz="1600">
                <a:solidFill>
                  <a:schemeClr val="lt2"/>
                </a:solidFill>
                <a:latin typeface="Proxima Nova"/>
                <a:ea typeface="Proxima Nova"/>
                <a:cs typeface="Proxima Nova"/>
                <a:sym typeface="Proxima Nova"/>
              </a:rPr>
              <a:t> airspace and provide information and support.</a:t>
            </a:r>
            <a:endParaRPr b="1" sz="1600">
              <a:solidFill>
                <a:schemeClr val="lt2"/>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1" sz="1600">
              <a:solidFill>
                <a:schemeClr val="lt2"/>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lang="en-GB" sz="1600">
                <a:solidFill>
                  <a:schemeClr val="lt2"/>
                </a:solidFill>
                <a:latin typeface="Proxima Nova"/>
                <a:ea typeface="Proxima Nova"/>
                <a:cs typeface="Proxima Nova"/>
                <a:sym typeface="Proxima Nova"/>
              </a:rPr>
              <a:t>The purpose of the ATC is efficient and sage flight operations.</a:t>
            </a:r>
            <a:endParaRPr b="1" sz="16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txBox="1"/>
          <p:nvPr>
            <p:ph type="title"/>
          </p:nvPr>
        </p:nvSpPr>
        <p:spPr>
          <a:xfrm>
            <a:off x="2097900" y="2285400"/>
            <a:ext cx="49482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The Future</a:t>
            </a:r>
            <a:endParaRPr>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3"/>
          <p:cNvSpPr txBox="1"/>
          <p:nvPr/>
        </p:nvSpPr>
        <p:spPr>
          <a:xfrm>
            <a:off x="496500" y="3395825"/>
            <a:ext cx="8671800" cy="1658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Font typeface="Proxima Nova"/>
              <a:buAutoNum type="arabicPeriod"/>
            </a:pPr>
            <a:r>
              <a:rPr lang="en-GB">
                <a:solidFill>
                  <a:srgbClr val="00FF00"/>
                </a:solidFill>
                <a:latin typeface="Proxima Nova"/>
                <a:ea typeface="Proxima Nova"/>
                <a:cs typeface="Proxima Nova"/>
                <a:sym typeface="Proxima Nova"/>
              </a:rPr>
              <a:t>Normal</a:t>
            </a:r>
            <a:r>
              <a:rPr lang="en-GB">
                <a:solidFill>
                  <a:schemeClr val="lt2"/>
                </a:solidFill>
                <a:latin typeface="Proxima Nova"/>
                <a:ea typeface="Proxima Nova"/>
                <a:cs typeface="Proxima Nova"/>
                <a:sym typeface="Proxima Nova"/>
              </a:rPr>
              <a:t>: Sends selective telemetry &lt;20 parameters every</a:t>
            </a:r>
            <a:r>
              <a:rPr lang="en-GB">
                <a:solidFill>
                  <a:schemeClr val="lt2"/>
                </a:solidFill>
                <a:latin typeface="Proxima Nova"/>
                <a:ea typeface="Proxima Nova"/>
                <a:cs typeface="Proxima Nova"/>
                <a:sym typeface="Proxima Nova"/>
              </a:rPr>
              <a:t> 15’.</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rgbClr val="FFD966"/>
                </a:solidFill>
                <a:latin typeface="Proxima Nova"/>
                <a:ea typeface="Proxima Nova"/>
                <a:cs typeface="Proxima Nova"/>
                <a:sym typeface="Proxima Nova"/>
              </a:rPr>
              <a:t>Abnormal</a:t>
            </a:r>
            <a:r>
              <a:rPr lang="en-GB">
                <a:solidFill>
                  <a:schemeClr val="lt2"/>
                </a:solidFill>
                <a:latin typeface="Proxima Nova"/>
                <a:ea typeface="Proxima Nova"/>
                <a:cs typeface="Proxima Nova"/>
                <a:sym typeface="Proxima Nova"/>
              </a:rPr>
              <a:t>: Starts to send 88 telemetry parameters in dense intervals of 1’. </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rgbClr val="FF0000"/>
                </a:solidFill>
                <a:latin typeface="Proxima Nova"/>
                <a:ea typeface="Proxima Nova"/>
                <a:cs typeface="Proxima Nova"/>
                <a:sym typeface="Proxima Nova"/>
              </a:rPr>
              <a:t>ADT</a:t>
            </a:r>
            <a:r>
              <a:rPr lang="en-GB">
                <a:solidFill>
                  <a:schemeClr val="lt2"/>
                </a:solidFill>
                <a:latin typeface="Proxima Nova"/>
                <a:ea typeface="Proxima Nova"/>
                <a:cs typeface="Proxima Nova"/>
                <a:sym typeface="Proxima Nova"/>
              </a:rPr>
              <a:t>: On </a:t>
            </a:r>
            <a:r>
              <a:rPr lang="en-GB">
                <a:solidFill>
                  <a:schemeClr val="lt2"/>
                </a:solidFill>
                <a:latin typeface="Proxima Nova"/>
                <a:ea typeface="Proxima Nova"/>
                <a:cs typeface="Proxima Nova"/>
                <a:sym typeface="Proxima Nova"/>
              </a:rPr>
              <a:t>catastrophic</a:t>
            </a:r>
            <a:r>
              <a:rPr lang="en-GB">
                <a:solidFill>
                  <a:schemeClr val="lt2"/>
                </a:solidFill>
                <a:latin typeface="Proxima Nova"/>
                <a:ea typeface="Proxima Nova"/>
                <a:cs typeface="Proxima Nova"/>
                <a:sym typeface="Proxima Nova"/>
              </a:rPr>
              <a:t> failures takes control of the</a:t>
            </a:r>
            <a:r>
              <a:rPr lang="en-GB">
                <a:solidFill>
                  <a:schemeClr val="lt2"/>
                </a:solidFill>
                <a:latin typeface="Proxima Nova"/>
                <a:ea typeface="Proxima Nova"/>
                <a:cs typeface="Proxima Nova"/>
                <a:sym typeface="Proxima Nova"/>
              </a:rPr>
              <a:t> satcom link and starts uploading high volume FDR/CVR data with priority and in reverse chronological order. On average it has 170’ before the crash. The data stream gets priority routing in the space segment and in the ground anchor points. </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AutoNum type="arabicPeriod"/>
            </a:pPr>
            <a:r>
              <a:rPr lang="en-GB">
                <a:solidFill>
                  <a:srgbClr val="202122"/>
                </a:solidFill>
                <a:latin typeface="Proxima Nova"/>
                <a:ea typeface="Proxima Nova"/>
                <a:cs typeface="Proxima Nova"/>
                <a:sym typeface="Proxima Nova"/>
              </a:rPr>
              <a:t>PFLR</a:t>
            </a:r>
            <a:r>
              <a:rPr lang="en-GB">
                <a:solidFill>
                  <a:schemeClr val="lt2"/>
                </a:solidFill>
                <a:latin typeface="Proxima Nova"/>
                <a:ea typeface="Proxima Nova"/>
                <a:cs typeface="Proxima Nova"/>
                <a:sym typeface="Proxima Nova"/>
              </a:rPr>
              <a:t>: If still functioning, it continues to transmit after the collision / crash landing.</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
        <p:nvSpPr>
          <p:cNvPr id="301" name="Google Shape;301;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The Future</a:t>
            </a:r>
            <a:endParaRPr>
              <a:latin typeface="Proxima Nova"/>
              <a:ea typeface="Proxima Nova"/>
              <a:cs typeface="Proxima Nova"/>
              <a:sym typeface="Proxima Nova"/>
            </a:endParaRPr>
          </a:p>
        </p:txBody>
      </p:sp>
      <p:sp>
        <p:nvSpPr>
          <p:cNvPr id="302" name="Google Shape;302;p43"/>
          <p:cNvSpPr txBox="1"/>
          <p:nvPr/>
        </p:nvSpPr>
        <p:spPr>
          <a:xfrm>
            <a:off x="279025" y="965100"/>
            <a:ext cx="5233200" cy="9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2"/>
                </a:solidFill>
                <a:latin typeface="Proxima Nova"/>
                <a:ea typeface="Proxima Nova"/>
                <a:cs typeface="Proxima Nova"/>
                <a:sym typeface="Proxima Nova"/>
              </a:rPr>
              <a:t>Distress flight data streaming / black box in the cloud</a:t>
            </a:r>
            <a:endParaRPr b="1">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“so that others can learn”</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
        <p:nvSpPr>
          <p:cNvPr id="303" name="Google Shape;303;p43"/>
          <p:cNvSpPr txBox="1"/>
          <p:nvPr/>
        </p:nvSpPr>
        <p:spPr>
          <a:xfrm>
            <a:off x="396025" y="1792425"/>
            <a:ext cx="4143300" cy="16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Continuous </a:t>
            </a:r>
            <a:r>
              <a:rPr lang="en-GB">
                <a:solidFill>
                  <a:schemeClr val="lt2"/>
                </a:solidFill>
                <a:latin typeface="Proxima Nova"/>
                <a:ea typeface="Proxima Nova"/>
                <a:cs typeface="Proxima Nova"/>
                <a:sym typeface="Proxima Nova"/>
              </a:rPr>
              <a:t>FDR/CVR data streaming via satellite for the whole fleet of an airline is unaffordable and requires high bandwidth, even with latest Starlink.</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Smart ways are being tested to stream FDR/CVR data via satcom </a:t>
            </a:r>
            <a:r>
              <a:rPr lang="en-GB">
                <a:solidFill>
                  <a:schemeClr val="lt2"/>
                </a:solidFill>
                <a:latin typeface="Proxima Nova"/>
                <a:ea typeface="Proxima Nova"/>
                <a:cs typeface="Proxima Nova"/>
                <a:sym typeface="Proxima Nova"/>
              </a:rPr>
              <a:t>triggered</a:t>
            </a:r>
            <a:r>
              <a:rPr lang="en-GB">
                <a:solidFill>
                  <a:schemeClr val="lt2"/>
                </a:solidFill>
                <a:latin typeface="Proxima Nova"/>
                <a:ea typeface="Proxima Nova"/>
                <a:cs typeface="Proxima Nova"/>
                <a:sym typeface="Proxima Nova"/>
              </a:rPr>
              <a:t> by </a:t>
            </a:r>
            <a:r>
              <a:rPr lang="en-GB">
                <a:solidFill>
                  <a:schemeClr val="lt2"/>
                </a:solidFill>
                <a:latin typeface="Proxima Nova"/>
                <a:ea typeface="Proxima Nova"/>
                <a:cs typeface="Proxima Nova"/>
                <a:sym typeface="Proxima Nova"/>
              </a:rPr>
              <a:t>flight</a:t>
            </a:r>
            <a:r>
              <a:rPr lang="en-GB">
                <a:solidFill>
                  <a:schemeClr val="lt2"/>
                </a:solidFill>
                <a:latin typeface="Proxima Nova"/>
                <a:ea typeface="Proxima Nova"/>
                <a:cs typeface="Proxima Nova"/>
                <a:sym typeface="Proxima Nova"/>
              </a:rPr>
              <a:t> events</a:t>
            </a:r>
            <a:r>
              <a:rPr lang="en-GB">
                <a:solidFill>
                  <a:schemeClr val="lt2"/>
                </a:solidFill>
                <a:latin typeface="Proxima Nova"/>
                <a:ea typeface="Proxima Nova"/>
                <a:cs typeface="Proxima Nova"/>
                <a:sym typeface="Proxima Nova"/>
              </a:rPr>
              <a:t>.</a:t>
            </a:r>
            <a:endParaRPr>
              <a:solidFill>
                <a:schemeClr val="lt2"/>
              </a:solidFill>
              <a:latin typeface="Proxima Nova"/>
              <a:ea typeface="Proxima Nova"/>
              <a:cs typeface="Proxima Nova"/>
              <a:sym typeface="Proxima Nova"/>
            </a:endParaRPr>
          </a:p>
        </p:txBody>
      </p:sp>
      <p:pic>
        <p:nvPicPr>
          <p:cNvPr id="304" name="Google Shape;304;p43"/>
          <p:cNvPicPr preferRelativeResize="0"/>
          <p:nvPr/>
        </p:nvPicPr>
        <p:blipFill>
          <a:blip r:embed="rId3">
            <a:alphaModFix/>
          </a:blip>
          <a:stretch>
            <a:fillRect/>
          </a:stretch>
        </p:blipFill>
        <p:spPr>
          <a:xfrm>
            <a:off x="4805575" y="494050"/>
            <a:ext cx="4338424" cy="2732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The Future</a:t>
            </a:r>
            <a:endParaRPr>
              <a:latin typeface="Proxima Nova"/>
              <a:ea typeface="Proxima Nova"/>
              <a:cs typeface="Proxima Nova"/>
              <a:sym typeface="Proxima Nova"/>
            </a:endParaRPr>
          </a:p>
        </p:txBody>
      </p:sp>
      <p:sp>
        <p:nvSpPr>
          <p:cNvPr id="310" name="Google Shape;310;p44"/>
          <p:cNvSpPr txBox="1"/>
          <p:nvPr/>
        </p:nvSpPr>
        <p:spPr>
          <a:xfrm>
            <a:off x="396025" y="950475"/>
            <a:ext cx="3834300" cy="9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2"/>
                </a:solidFill>
                <a:latin typeface="Proxima Nova"/>
                <a:ea typeface="Proxima Nova"/>
                <a:cs typeface="Proxima Nova"/>
                <a:sym typeface="Proxima Nova"/>
              </a:rPr>
              <a:t>SESAR </a:t>
            </a:r>
            <a:br>
              <a:rPr b="1" lang="en-GB">
                <a:solidFill>
                  <a:schemeClr val="lt2"/>
                </a:solidFill>
                <a:latin typeface="Proxima Nova"/>
                <a:ea typeface="Proxima Nova"/>
                <a:cs typeface="Proxima Nova"/>
                <a:sym typeface="Proxima Nova"/>
              </a:rPr>
            </a:br>
            <a:r>
              <a:rPr lang="en-GB" sz="1300">
                <a:solidFill>
                  <a:schemeClr val="lt2"/>
                </a:solidFill>
                <a:latin typeface="Proxima Nova"/>
                <a:ea typeface="Proxima Nova"/>
                <a:cs typeface="Proxima Nova"/>
                <a:sym typeface="Proxima Nova"/>
              </a:rPr>
              <a:t>(</a:t>
            </a:r>
            <a:r>
              <a:rPr lang="en-GB" sz="1100">
                <a:solidFill>
                  <a:schemeClr val="lt2"/>
                </a:solidFill>
                <a:latin typeface="Proxima Nova"/>
                <a:ea typeface="Proxima Nova"/>
                <a:cs typeface="Proxima Nova"/>
                <a:sym typeface="Proxima Nova"/>
              </a:rPr>
              <a:t>Single European Sky Air Traffic Management Research</a:t>
            </a:r>
            <a:r>
              <a:rPr lang="en-GB" sz="1300">
                <a:solidFill>
                  <a:schemeClr val="lt2"/>
                </a:solidFill>
                <a:latin typeface="Proxima Nova"/>
                <a:ea typeface="Proxima Nova"/>
                <a:cs typeface="Proxima Nova"/>
                <a:sym typeface="Proxima Nova"/>
              </a:rPr>
              <a:t>)</a:t>
            </a:r>
            <a:endParaRPr sz="1300">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sz="1300">
                <a:solidFill>
                  <a:schemeClr val="lt2"/>
                </a:solidFill>
                <a:latin typeface="Proxima Nova"/>
                <a:ea typeface="Proxima Nova"/>
                <a:cs typeface="Proxima Nova"/>
                <a:sym typeface="Proxima Nova"/>
              </a:rPr>
              <a:t>“No air corridors”</a:t>
            </a:r>
            <a:endParaRPr sz="13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311" name="Google Shape;311;p44"/>
          <p:cNvPicPr preferRelativeResize="0"/>
          <p:nvPr/>
        </p:nvPicPr>
        <p:blipFill>
          <a:blip r:embed="rId3">
            <a:alphaModFix/>
          </a:blip>
          <a:stretch>
            <a:fillRect/>
          </a:stretch>
        </p:blipFill>
        <p:spPr>
          <a:xfrm>
            <a:off x="520775" y="1748825"/>
            <a:ext cx="3460201" cy="1726750"/>
          </a:xfrm>
          <a:prstGeom prst="rect">
            <a:avLst/>
          </a:prstGeom>
          <a:noFill/>
          <a:ln>
            <a:noFill/>
          </a:ln>
        </p:spPr>
      </p:pic>
      <p:sp>
        <p:nvSpPr>
          <p:cNvPr id="312" name="Google Shape;312;p44"/>
          <p:cNvSpPr txBox="1"/>
          <p:nvPr/>
        </p:nvSpPr>
        <p:spPr>
          <a:xfrm>
            <a:off x="481100" y="3498925"/>
            <a:ext cx="6766800" cy="1224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Automatic flight routing without corridors (already in 30% of France’s FIR)</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Automatic flight separation</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Automatic rerouting to avoid weather</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Increased capacity and airspace utilization</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Mixed airspaces for </a:t>
            </a:r>
            <a:r>
              <a:rPr lang="en-GB">
                <a:solidFill>
                  <a:schemeClr val="lt2"/>
                </a:solidFill>
                <a:latin typeface="Proxima Nova"/>
                <a:ea typeface="Proxima Nova"/>
                <a:cs typeface="Proxima Nova"/>
                <a:sym typeface="Proxima Nova"/>
              </a:rPr>
              <a:t>civilian, military and drones</a:t>
            </a:r>
            <a:endParaRPr>
              <a:solidFill>
                <a:schemeClr val="lt2"/>
              </a:solidFill>
              <a:latin typeface="Proxima Nova"/>
              <a:ea typeface="Proxima Nova"/>
              <a:cs typeface="Proxima Nova"/>
              <a:sym typeface="Proxima Nova"/>
            </a:endParaRPr>
          </a:p>
        </p:txBody>
      </p:sp>
      <p:pic>
        <p:nvPicPr>
          <p:cNvPr id="313" name="Google Shape;313;p44"/>
          <p:cNvPicPr preferRelativeResize="0"/>
          <p:nvPr/>
        </p:nvPicPr>
        <p:blipFill rotWithShape="1">
          <a:blip r:embed="rId4">
            <a:alphaModFix/>
          </a:blip>
          <a:srcRect b="12824" l="5355" r="4635" t="17701"/>
          <a:stretch/>
        </p:blipFill>
        <p:spPr>
          <a:xfrm>
            <a:off x="4095000" y="597425"/>
            <a:ext cx="4927399" cy="2880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5"/>
          <p:cNvSpPr txBox="1"/>
          <p:nvPr/>
        </p:nvSpPr>
        <p:spPr>
          <a:xfrm>
            <a:off x="226825" y="1202225"/>
            <a:ext cx="55236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accent3"/>
                </a:solidFill>
                <a:latin typeface="Proxima Nova"/>
                <a:ea typeface="Proxima Nova"/>
                <a:cs typeface="Proxima Nova"/>
                <a:sym typeface="Proxima Nova"/>
              </a:rPr>
              <a:t>Why?</a:t>
            </a:r>
            <a:endParaRPr sz="1500">
              <a:solidFill>
                <a:schemeClr val="accent3"/>
              </a:solidFill>
              <a:latin typeface="Proxima Nova"/>
              <a:ea typeface="Proxima Nova"/>
              <a:cs typeface="Proxima Nova"/>
              <a:sym typeface="Proxima Nova"/>
            </a:endParaRPr>
          </a:p>
          <a:p>
            <a:pPr indent="-323850" lvl="0" marL="457200" rtl="0" algn="l">
              <a:spcBef>
                <a:spcPts val="0"/>
              </a:spcBef>
              <a:spcAft>
                <a:spcPts val="0"/>
              </a:spcAft>
              <a:buClr>
                <a:schemeClr val="accent3"/>
              </a:buClr>
              <a:buSzPts val="1500"/>
              <a:buFont typeface="Proxima Nova"/>
              <a:buChar char="●"/>
            </a:pPr>
            <a:r>
              <a:rPr lang="en-GB" sz="1500">
                <a:solidFill>
                  <a:schemeClr val="accent3"/>
                </a:solidFill>
                <a:latin typeface="Proxima Nova"/>
                <a:ea typeface="Proxima Nova"/>
                <a:cs typeface="Proxima Nova"/>
                <a:sym typeface="Proxima Nova"/>
              </a:rPr>
              <a:t>Better</a:t>
            </a:r>
            <a:r>
              <a:rPr lang="en-GB" sz="1500">
                <a:solidFill>
                  <a:schemeClr val="accent3"/>
                </a:solidFill>
                <a:latin typeface="Proxima Nova"/>
                <a:ea typeface="Proxima Nova"/>
                <a:cs typeface="Proxima Nova"/>
                <a:sym typeface="Proxima Nova"/>
              </a:rPr>
              <a:t> visibility (cameras at every runway, transparent buildings via VR)</a:t>
            </a:r>
            <a:endParaRPr sz="1500">
              <a:solidFill>
                <a:schemeClr val="accent3"/>
              </a:solidFill>
              <a:latin typeface="Proxima Nova"/>
              <a:ea typeface="Proxima Nova"/>
              <a:cs typeface="Proxima Nova"/>
              <a:sym typeface="Proxima Nova"/>
            </a:endParaRPr>
          </a:p>
          <a:p>
            <a:pPr indent="-323850" lvl="0" marL="457200" rtl="0" algn="l">
              <a:spcBef>
                <a:spcPts val="0"/>
              </a:spcBef>
              <a:spcAft>
                <a:spcPts val="0"/>
              </a:spcAft>
              <a:buClr>
                <a:schemeClr val="accent3"/>
              </a:buClr>
              <a:buSzPts val="1500"/>
              <a:buFont typeface="Proxima Nova"/>
              <a:buChar char="●"/>
            </a:pPr>
            <a:r>
              <a:rPr lang="en-GB" sz="1500">
                <a:solidFill>
                  <a:schemeClr val="accent3"/>
                </a:solidFill>
                <a:latin typeface="Proxima Nova"/>
                <a:ea typeface="Proxima Nova"/>
                <a:cs typeface="Proxima Nova"/>
                <a:sym typeface="Proxima Nova"/>
              </a:rPr>
              <a:t>Efficiency: one controller handles 2-3 small airports</a:t>
            </a:r>
            <a:endParaRPr sz="1500">
              <a:solidFill>
                <a:schemeClr val="accent3"/>
              </a:solidFill>
              <a:latin typeface="Proxima Nova"/>
              <a:ea typeface="Proxima Nova"/>
              <a:cs typeface="Proxima Nova"/>
              <a:sym typeface="Proxima Nova"/>
            </a:endParaRPr>
          </a:p>
          <a:p>
            <a:pPr indent="-323850" lvl="0" marL="457200" rtl="0" algn="l">
              <a:spcBef>
                <a:spcPts val="0"/>
              </a:spcBef>
              <a:spcAft>
                <a:spcPts val="0"/>
              </a:spcAft>
              <a:buClr>
                <a:schemeClr val="accent3"/>
              </a:buClr>
              <a:buSzPts val="1500"/>
              <a:buFont typeface="Proxima Nova"/>
              <a:buChar char="●"/>
            </a:pPr>
            <a:r>
              <a:rPr lang="en-GB" sz="1500">
                <a:solidFill>
                  <a:schemeClr val="accent3"/>
                </a:solidFill>
                <a:latin typeface="Proxima Nova"/>
                <a:ea typeface="Proxima Nova"/>
                <a:cs typeface="Proxima Nova"/>
                <a:sym typeface="Proxima Nova"/>
              </a:rPr>
              <a:t>Certified in Europe, pending in the US.</a:t>
            </a:r>
            <a:endParaRPr sz="1500">
              <a:solidFill>
                <a:schemeClr val="accent3"/>
              </a:solidFill>
              <a:latin typeface="Proxima Nova"/>
              <a:ea typeface="Proxima Nova"/>
              <a:cs typeface="Proxima Nova"/>
              <a:sym typeface="Proxima Nova"/>
            </a:endParaRPr>
          </a:p>
        </p:txBody>
      </p:sp>
      <p:sp>
        <p:nvSpPr>
          <p:cNvPr id="319" name="Google Shape;319;p45"/>
          <p:cNvSpPr txBox="1"/>
          <p:nvPr>
            <p:ph type="title"/>
          </p:nvPr>
        </p:nvSpPr>
        <p:spPr>
          <a:xfrm>
            <a:off x="311700" y="779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1800"/>
              <a:t>Remote Control Towers</a:t>
            </a:r>
            <a:endParaRPr sz="1800"/>
          </a:p>
        </p:txBody>
      </p:sp>
      <p:pic>
        <p:nvPicPr>
          <p:cNvPr id="320" name="Google Shape;320;p45"/>
          <p:cNvPicPr preferRelativeResize="0"/>
          <p:nvPr/>
        </p:nvPicPr>
        <p:blipFill>
          <a:blip r:embed="rId3">
            <a:alphaModFix/>
          </a:blip>
          <a:stretch>
            <a:fillRect/>
          </a:stretch>
        </p:blipFill>
        <p:spPr>
          <a:xfrm>
            <a:off x="5606125" y="297625"/>
            <a:ext cx="3416275" cy="2135175"/>
          </a:xfrm>
          <a:prstGeom prst="rect">
            <a:avLst/>
          </a:prstGeom>
          <a:noFill/>
          <a:ln>
            <a:noFill/>
          </a:ln>
        </p:spPr>
      </p:pic>
      <p:pic>
        <p:nvPicPr>
          <p:cNvPr id="321" name="Google Shape;321;p45"/>
          <p:cNvPicPr preferRelativeResize="0"/>
          <p:nvPr/>
        </p:nvPicPr>
        <p:blipFill>
          <a:blip r:embed="rId4">
            <a:alphaModFix/>
          </a:blip>
          <a:stretch>
            <a:fillRect/>
          </a:stretch>
        </p:blipFill>
        <p:spPr>
          <a:xfrm>
            <a:off x="304800" y="2577425"/>
            <a:ext cx="6224688" cy="2489875"/>
          </a:xfrm>
          <a:prstGeom prst="rect">
            <a:avLst/>
          </a:prstGeom>
          <a:noFill/>
          <a:ln>
            <a:noFill/>
          </a:ln>
        </p:spPr>
      </p:pic>
      <p:sp>
        <p:nvSpPr>
          <p:cNvPr id="322" name="Google Shape;322;p45"/>
          <p:cNvSpPr txBox="1"/>
          <p:nvPr/>
        </p:nvSpPr>
        <p:spPr>
          <a:xfrm>
            <a:off x="6629300" y="2614300"/>
            <a:ext cx="2336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accent3"/>
                </a:solidFill>
                <a:latin typeface="Proxima Nova"/>
                <a:ea typeface="Proxima Nova"/>
                <a:cs typeface="Proxima Nova"/>
                <a:sym typeface="Proxima Nova"/>
              </a:rPr>
              <a:t>18 airports in Norway started operating with remote control towers since 2022</a:t>
            </a:r>
            <a:endParaRPr sz="1500">
              <a:solidFill>
                <a:schemeClr val="accent3"/>
              </a:solidFill>
              <a:latin typeface="Proxima Nova"/>
              <a:ea typeface="Proxima Nova"/>
              <a:cs typeface="Proxima Nova"/>
              <a:sym typeface="Proxima Nova"/>
            </a:endParaRPr>
          </a:p>
        </p:txBody>
      </p:sp>
      <p:sp>
        <p:nvSpPr>
          <p:cNvPr id="323" name="Google Shape;323;p45"/>
          <p:cNvSpPr txBox="1"/>
          <p:nvPr>
            <p:ph type="title"/>
          </p:nvPr>
        </p:nvSpPr>
        <p:spPr>
          <a:xfrm>
            <a:off x="345725" y="206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The Future</a:t>
            </a:r>
            <a:endParaRPr>
              <a:latin typeface="Proxima Nova"/>
              <a:ea typeface="Proxima Nova"/>
              <a:cs typeface="Proxima Nova"/>
              <a:sym typeface="Proxima Nov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6"/>
          <p:cNvSpPr txBox="1"/>
          <p:nvPr>
            <p:ph type="title"/>
          </p:nvPr>
        </p:nvSpPr>
        <p:spPr>
          <a:xfrm>
            <a:off x="2100450" y="2285400"/>
            <a:ext cx="4943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Extra slides</a:t>
            </a:r>
            <a:endParaRPr>
              <a:latin typeface="Proxima Nova"/>
              <a:ea typeface="Proxima Nova"/>
              <a:cs typeface="Proxima Nova"/>
              <a:sym typeface="Proxima Nova"/>
            </a:endParaRPr>
          </a:p>
        </p:txBody>
      </p:sp>
      <p:sp>
        <p:nvSpPr>
          <p:cNvPr id="329" name="Google Shape;329;p46"/>
          <p:cNvSpPr txBox="1"/>
          <p:nvPr/>
        </p:nvSpPr>
        <p:spPr>
          <a:xfrm>
            <a:off x="396025" y="950475"/>
            <a:ext cx="4348200" cy="40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7"/>
          <p:cNvSpPr txBox="1"/>
          <p:nvPr>
            <p:ph type="title"/>
          </p:nvPr>
        </p:nvSpPr>
        <p:spPr>
          <a:xfrm>
            <a:off x="86250" y="41400"/>
            <a:ext cx="1278300" cy="471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Quiz</a:t>
            </a:r>
            <a:endParaRPr>
              <a:latin typeface="Proxima Nova"/>
              <a:ea typeface="Proxima Nova"/>
              <a:cs typeface="Proxima Nova"/>
              <a:sym typeface="Proxima Nova"/>
            </a:endParaRPr>
          </a:p>
        </p:txBody>
      </p:sp>
      <p:sp>
        <p:nvSpPr>
          <p:cNvPr id="335" name="Google Shape;335;p47"/>
          <p:cNvSpPr txBox="1"/>
          <p:nvPr/>
        </p:nvSpPr>
        <p:spPr>
          <a:xfrm>
            <a:off x="17550" y="513300"/>
            <a:ext cx="9108900" cy="4484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Which is the strongest system in an aircraft … and in your car?</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The breaks. All systems are powered by the engine, but the breaks work as a lever.</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What colour is an aircraft’s “black box”?</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Orange or yellow</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How many seconds of delay does a RADAR’s “picture” have?</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12 sec, the time it takes the RADAR antenna to do a full rotation.</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Can an airplane land automatically?</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Yes. On ILS-equipped airports since the 80’s. Still even today, pilots do take-offs and landings and the autopilot does 90% of the flight.</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What do the numbers at the end of the runway mean?</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The runway’s azimuth (its angle with respect to the north)</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Does a RADAR affect snowfall in its area?</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No. Its power is in the KWatts range. Its energy dissipates fast due to the inverse square law. It still can light up an </a:t>
            </a:r>
            <a:r>
              <a:rPr lang="en-GB" sz="1200">
                <a:solidFill>
                  <a:schemeClr val="accent3"/>
                </a:solidFill>
                <a:latin typeface="Average"/>
                <a:ea typeface="Average"/>
                <a:cs typeface="Average"/>
                <a:sym typeface="Average"/>
              </a:rPr>
              <a:t>incandescent</a:t>
            </a:r>
            <a:r>
              <a:rPr lang="en-GB" sz="1200">
                <a:solidFill>
                  <a:schemeClr val="accent3"/>
                </a:solidFill>
                <a:latin typeface="Average"/>
                <a:ea typeface="Average"/>
                <a:cs typeface="Average"/>
                <a:sym typeface="Average"/>
              </a:rPr>
              <a:t> </a:t>
            </a:r>
            <a:r>
              <a:rPr lang="en-GB" sz="1200">
                <a:solidFill>
                  <a:schemeClr val="accent3"/>
                </a:solidFill>
                <a:latin typeface="Average"/>
                <a:ea typeface="Average"/>
                <a:cs typeface="Average"/>
                <a:sym typeface="Average"/>
              </a:rPr>
              <a:t>light bulb</a:t>
            </a:r>
            <a:r>
              <a:rPr lang="en-GB" sz="1200">
                <a:solidFill>
                  <a:schemeClr val="accent3"/>
                </a:solidFill>
                <a:latin typeface="Average"/>
                <a:ea typeface="Average"/>
                <a:cs typeface="Average"/>
                <a:sym typeface="Average"/>
              </a:rPr>
              <a:t> 50-100 m away.</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What are the most common causes of air accidents?</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50% pilot error, 20% malfunction, 10% weather, 10% sabotage, 10% air-traffic control etc.</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What are aircraft’s tyres filled with?</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Nitrogen. So that they don’t ignite if they burst.</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What’s an airline’s highest financial value asset?</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The “miles” in its loyalty programme (miles &amp; bonus etc). Not even its expensive aircraft.</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What’s the typical profit margin of an airline?</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Less than 9%</a:t>
            </a:r>
            <a:endParaRPr>
              <a:solidFill>
                <a:schemeClr val="lt2"/>
              </a:solidFill>
              <a:latin typeface="Proxima Nova"/>
              <a:ea typeface="Proxima Nova"/>
              <a:cs typeface="Proxima Nova"/>
              <a:sym typeface="Proxima Nova"/>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How much more than the co-pilot does an airline captain earn?</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2 to 4 times more.</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6" st="1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7" st="1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8" st="1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19" st="1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20" st="2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21" st="2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22" st="2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xEl>
                                              <p:pRg end="23" st="2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8"/>
          <p:cNvSpPr txBox="1"/>
          <p:nvPr>
            <p:ph type="title"/>
          </p:nvPr>
        </p:nvSpPr>
        <p:spPr>
          <a:xfrm>
            <a:off x="2100450" y="763300"/>
            <a:ext cx="4943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Questions?</a:t>
            </a:r>
            <a:endParaRPr>
              <a:latin typeface="Proxima Nova"/>
              <a:ea typeface="Proxima Nova"/>
              <a:cs typeface="Proxima Nova"/>
              <a:sym typeface="Proxima Nova"/>
            </a:endParaRPr>
          </a:p>
        </p:txBody>
      </p:sp>
      <p:sp>
        <p:nvSpPr>
          <p:cNvPr id="341" name="Google Shape;341;p48"/>
          <p:cNvSpPr txBox="1"/>
          <p:nvPr/>
        </p:nvSpPr>
        <p:spPr>
          <a:xfrm>
            <a:off x="396025" y="950475"/>
            <a:ext cx="4348200" cy="40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342" name="Google Shape;342;p48"/>
          <p:cNvPicPr preferRelativeResize="0"/>
          <p:nvPr/>
        </p:nvPicPr>
        <p:blipFill>
          <a:blip r:embed="rId3">
            <a:alphaModFix/>
          </a:blip>
          <a:stretch>
            <a:fillRect/>
          </a:stretch>
        </p:blipFill>
        <p:spPr>
          <a:xfrm>
            <a:off x="2927825" y="2617275"/>
            <a:ext cx="2937550" cy="1921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T</a:t>
            </a:r>
            <a:r>
              <a:rPr lang="en-GB">
                <a:latin typeface="Proxima Nova"/>
                <a:ea typeface="Proxima Nova"/>
                <a:cs typeface="Proxima Nova"/>
                <a:sym typeface="Proxima Nova"/>
              </a:rPr>
              <a:t>ar1090 - extra time</a:t>
            </a:r>
            <a:endParaRPr/>
          </a:p>
        </p:txBody>
      </p:sp>
      <p:pic>
        <p:nvPicPr>
          <p:cNvPr id="348" name="Google Shape;348;p49"/>
          <p:cNvPicPr preferRelativeResize="0"/>
          <p:nvPr/>
        </p:nvPicPr>
        <p:blipFill>
          <a:blip r:embed="rId3">
            <a:alphaModFix/>
          </a:blip>
          <a:stretch>
            <a:fillRect/>
          </a:stretch>
        </p:blipFill>
        <p:spPr>
          <a:xfrm>
            <a:off x="4802525" y="108400"/>
            <a:ext cx="3541649" cy="2865775"/>
          </a:xfrm>
          <a:prstGeom prst="rect">
            <a:avLst/>
          </a:prstGeom>
          <a:noFill/>
          <a:ln>
            <a:noFill/>
          </a:ln>
        </p:spPr>
      </p:pic>
      <p:pic>
        <p:nvPicPr>
          <p:cNvPr id="349" name="Google Shape;349;p49"/>
          <p:cNvPicPr preferRelativeResize="0"/>
          <p:nvPr/>
        </p:nvPicPr>
        <p:blipFill>
          <a:blip r:embed="rId4">
            <a:alphaModFix/>
          </a:blip>
          <a:stretch>
            <a:fillRect/>
          </a:stretch>
        </p:blipFill>
        <p:spPr>
          <a:xfrm>
            <a:off x="4723750" y="3034074"/>
            <a:ext cx="3912833" cy="1835650"/>
          </a:xfrm>
          <a:prstGeom prst="rect">
            <a:avLst/>
          </a:prstGeom>
          <a:noFill/>
          <a:ln>
            <a:noFill/>
          </a:ln>
        </p:spPr>
      </p:pic>
      <p:pic>
        <p:nvPicPr>
          <p:cNvPr id="350" name="Google Shape;350;p49"/>
          <p:cNvPicPr preferRelativeResize="0"/>
          <p:nvPr/>
        </p:nvPicPr>
        <p:blipFill>
          <a:blip r:embed="rId5">
            <a:alphaModFix/>
          </a:blip>
          <a:stretch>
            <a:fillRect/>
          </a:stretch>
        </p:blipFill>
        <p:spPr>
          <a:xfrm>
            <a:off x="153050" y="1574650"/>
            <a:ext cx="4418950" cy="3076898"/>
          </a:xfrm>
          <a:prstGeom prst="rect">
            <a:avLst/>
          </a:prstGeom>
          <a:noFill/>
          <a:ln>
            <a:noFill/>
          </a:ln>
        </p:spPr>
      </p:pic>
      <p:sp>
        <p:nvSpPr>
          <p:cNvPr id="351" name="Google Shape;351;p49"/>
          <p:cNvSpPr txBox="1"/>
          <p:nvPr>
            <p:ph type="title"/>
          </p:nvPr>
        </p:nvSpPr>
        <p:spPr>
          <a:xfrm>
            <a:off x="1824325" y="1253050"/>
            <a:ext cx="1076400" cy="32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900">
                <a:latin typeface="Proxima Nova"/>
                <a:ea typeface="Proxima Nova"/>
                <a:cs typeface="Proxima Nova"/>
                <a:sym typeface="Proxima Nova"/>
              </a:rPr>
              <a:t>missed approach</a:t>
            </a:r>
            <a:endParaRPr sz="900"/>
          </a:p>
        </p:txBody>
      </p:sp>
      <p:sp>
        <p:nvSpPr>
          <p:cNvPr id="352" name="Google Shape;352;p49"/>
          <p:cNvSpPr txBox="1"/>
          <p:nvPr>
            <p:ph type="title"/>
          </p:nvPr>
        </p:nvSpPr>
        <p:spPr>
          <a:xfrm>
            <a:off x="5126950" y="2571750"/>
            <a:ext cx="1311000" cy="32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900">
                <a:latin typeface="Proxima Nova"/>
                <a:ea typeface="Proxima Nova"/>
                <a:cs typeface="Proxima Nova"/>
                <a:sym typeface="Proxima Nova"/>
              </a:rPr>
              <a:t>Busy time on LGAL</a:t>
            </a:r>
            <a:endParaRPr sz="9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0"/>
          <p:cNvSpPr txBox="1"/>
          <p:nvPr>
            <p:ph type="title"/>
          </p:nvPr>
        </p:nvSpPr>
        <p:spPr>
          <a:xfrm>
            <a:off x="285975"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FR24 3D view</a:t>
            </a:r>
            <a:endParaRPr>
              <a:latin typeface="Proxima Nova"/>
              <a:ea typeface="Proxima Nova"/>
              <a:cs typeface="Proxima Nova"/>
              <a:sym typeface="Proxima Nova"/>
            </a:endParaRPr>
          </a:p>
        </p:txBody>
      </p:sp>
      <p:pic>
        <p:nvPicPr>
          <p:cNvPr id="358" name="Google Shape;358;p50"/>
          <p:cNvPicPr preferRelativeResize="0"/>
          <p:nvPr/>
        </p:nvPicPr>
        <p:blipFill>
          <a:blip r:embed="rId3">
            <a:alphaModFix/>
          </a:blip>
          <a:stretch>
            <a:fillRect/>
          </a:stretch>
        </p:blipFill>
        <p:spPr>
          <a:xfrm>
            <a:off x="1071300" y="967850"/>
            <a:ext cx="6862673" cy="38209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1"/>
          <p:cNvSpPr txBox="1"/>
          <p:nvPr>
            <p:ph type="title"/>
          </p:nvPr>
        </p:nvSpPr>
        <p:spPr>
          <a:xfrm>
            <a:off x="285975"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LGAL tower</a:t>
            </a:r>
            <a:endParaRPr>
              <a:latin typeface="Proxima Nova"/>
              <a:ea typeface="Proxima Nova"/>
              <a:cs typeface="Proxima Nova"/>
              <a:sym typeface="Proxima Nova"/>
            </a:endParaRPr>
          </a:p>
        </p:txBody>
      </p:sp>
      <p:pic>
        <p:nvPicPr>
          <p:cNvPr id="364" name="Google Shape;364;p51"/>
          <p:cNvPicPr preferRelativeResize="0"/>
          <p:nvPr/>
        </p:nvPicPr>
        <p:blipFill>
          <a:blip r:embed="rId3">
            <a:alphaModFix/>
          </a:blip>
          <a:stretch>
            <a:fillRect/>
          </a:stretch>
        </p:blipFill>
        <p:spPr>
          <a:xfrm>
            <a:off x="3932000" y="147200"/>
            <a:ext cx="5094630" cy="3820973"/>
          </a:xfrm>
          <a:prstGeom prst="rect">
            <a:avLst/>
          </a:prstGeom>
          <a:noFill/>
          <a:ln>
            <a:noFill/>
          </a:ln>
        </p:spPr>
      </p:pic>
      <p:pic>
        <p:nvPicPr>
          <p:cNvPr id="365" name="Google Shape;365;p51"/>
          <p:cNvPicPr preferRelativeResize="0"/>
          <p:nvPr/>
        </p:nvPicPr>
        <p:blipFill>
          <a:blip r:embed="rId4">
            <a:alphaModFix/>
          </a:blip>
          <a:stretch>
            <a:fillRect/>
          </a:stretch>
        </p:blipFill>
        <p:spPr>
          <a:xfrm>
            <a:off x="158175" y="1017725"/>
            <a:ext cx="3627197" cy="2720398"/>
          </a:xfrm>
          <a:prstGeom prst="rect">
            <a:avLst/>
          </a:prstGeom>
          <a:noFill/>
          <a:ln>
            <a:noFill/>
          </a:ln>
        </p:spPr>
      </p:pic>
      <p:pic>
        <p:nvPicPr>
          <p:cNvPr id="366" name="Google Shape;366;p51"/>
          <p:cNvPicPr preferRelativeResize="0"/>
          <p:nvPr/>
        </p:nvPicPr>
        <p:blipFill>
          <a:blip r:embed="rId5">
            <a:alphaModFix/>
          </a:blip>
          <a:stretch>
            <a:fillRect/>
          </a:stretch>
        </p:blipFill>
        <p:spPr>
          <a:xfrm>
            <a:off x="728986" y="3139825"/>
            <a:ext cx="2485575" cy="18649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Civilian vs military ATC/C2 </a:t>
            </a:r>
            <a:endParaRPr>
              <a:solidFill>
                <a:schemeClr val="lt2"/>
              </a:solidFill>
              <a:latin typeface="Proxima Nova"/>
              <a:ea typeface="Proxima Nova"/>
              <a:cs typeface="Proxima Nova"/>
              <a:sym typeface="Proxima Nova"/>
            </a:endParaRPr>
          </a:p>
        </p:txBody>
      </p:sp>
      <p:sp>
        <p:nvSpPr>
          <p:cNvPr id="79" name="Google Shape;79;p16"/>
          <p:cNvSpPr txBox="1"/>
          <p:nvPr/>
        </p:nvSpPr>
        <p:spPr>
          <a:xfrm>
            <a:off x="396025" y="950475"/>
            <a:ext cx="8658300" cy="39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100">
                <a:solidFill>
                  <a:schemeClr val="lt2"/>
                </a:solidFill>
                <a:latin typeface="Proxima Nova"/>
                <a:ea typeface="Proxima Nova"/>
                <a:cs typeface="Proxima Nova"/>
                <a:sym typeface="Proxima Nova"/>
              </a:rPr>
              <a:t>Civilian ATC</a:t>
            </a:r>
            <a:endParaRPr b="1" sz="2100">
              <a:solidFill>
                <a:schemeClr val="lt2"/>
              </a:solidFill>
              <a:latin typeface="Proxima Nova"/>
              <a:ea typeface="Proxima Nova"/>
              <a:cs typeface="Proxima Nova"/>
              <a:sym typeface="Proxima Nova"/>
            </a:endParaRPr>
          </a:p>
          <a:p>
            <a:pPr indent="-323850" lvl="0" marL="457200" rtl="0" algn="l">
              <a:spcBef>
                <a:spcPts val="0"/>
              </a:spcBef>
              <a:spcAft>
                <a:spcPts val="0"/>
              </a:spcAft>
              <a:buClr>
                <a:schemeClr val="lt2"/>
              </a:buClr>
              <a:buSzPts val="1500"/>
              <a:buFont typeface="Proxima Nova"/>
              <a:buChar char="-"/>
            </a:pPr>
            <a:r>
              <a:rPr b="1" lang="en-GB" sz="1500">
                <a:solidFill>
                  <a:schemeClr val="lt2"/>
                </a:solidFill>
                <a:latin typeface="Proxima Nova"/>
                <a:ea typeface="Proxima Nova"/>
                <a:cs typeface="Proxima Nova"/>
                <a:sym typeface="Proxima Nova"/>
              </a:rPr>
              <a:t>Manages the movement of commercial, private and general aviation aircraft in the airspace over a country or region.</a:t>
            </a:r>
            <a:endParaRPr b="1" sz="1500">
              <a:solidFill>
                <a:schemeClr val="lt2"/>
              </a:solidFill>
              <a:latin typeface="Proxima Nova"/>
              <a:ea typeface="Proxima Nova"/>
              <a:cs typeface="Proxima Nova"/>
              <a:sym typeface="Proxima Nova"/>
            </a:endParaRPr>
          </a:p>
          <a:p>
            <a:pPr indent="-323850" lvl="0" marL="457200" rtl="0" algn="l">
              <a:spcBef>
                <a:spcPts val="0"/>
              </a:spcBef>
              <a:spcAft>
                <a:spcPts val="0"/>
              </a:spcAft>
              <a:buClr>
                <a:schemeClr val="lt2"/>
              </a:buClr>
              <a:buSzPts val="1500"/>
              <a:buFont typeface="Proxima Nova"/>
              <a:buChar char="-"/>
            </a:pPr>
            <a:r>
              <a:rPr b="1" lang="en-GB" sz="1500">
                <a:solidFill>
                  <a:schemeClr val="lt2"/>
                </a:solidFill>
                <a:latin typeface="Proxima Nova"/>
                <a:ea typeface="Proxima Nova"/>
                <a:cs typeface="Proxima Nova"/>
                <a:sym typeface="Proxima Nova"/>
              </a:rPr>
              <a:t>It is typically managed by government agencies.</a:t>
            </a:r>
            <a:endParaRPr b="1" sz="1500">
              <a:solidFill>
                <a:schemeClr val="lt2"/>
              </a:solidFill>
              <a:latin typeface="Proxima Nova"/>
              <a:ea typeface="Proxima Nova"/>
              <a:cs typeface="Proxima Nova"/>
              <a:sym typeface="Proxima Nova"/>
            </a:endParaRPr>
          </a:p>
          <a:p>
            <a:pPr indent="0" lvl="0" marL="0" rtl="0" algn="l">
              <a:spcBef>
                <a:spcPts val="0"/>
              </a:spcBef>
              <a:spcAft>
                <a:spcPts val="0"/>
              </a:spcAft>
              <a:buNone/>
            </a:pPr>
            <a:r>
              <a:rPr b="1" lang="en-GB" sz="2100">
                <a:solidFill>
                  <a:schemeClr val="lt2"/>
                </a:solidFill>
                <a:latin typeface="Proxima Nova"/>
                <a:ea typeface="Proxima Nova"/>
                <a:cs typeface="Proxima Nova"/>
                <a:sym typeface="Proxima Nova"/>
              </a:rPr>
              <a:t>Military</a:t>
            </a:r>
            <a:r>
              <a:rPr b="1" lang="en-GB" sz="2100">
                <a:solidFill>
                  <a:schemeClr val="lt2"/>
                </a:solidFill>
                <a:latin typeface="Proxima Nova"/>
                <a:ea typeface="Proxima Nova"/>
                <a:cs typeface="Proxima Nova"/>
                <a:sym typeface="Proxima Nova"/>
              </a:rPr>
              <a:t> ATC/Command and Control (C2)</a:t>
            </a:r>
            <a:endParaRPr b="1" sz="2100">
              <a:solidFill>
                <a:schemeClr val="lt2"/>
              </a:solidFill>
              <a:latin typeface="Proxima Nova"/>
              <a:ea typeface="Proxima Nova"/>
              <a:cs typeface="Proxima Nova"/>
              <a:sym typeface="Proxima Nova"/>
            </a:endParaRPr>
          </a:p>
          <a:p>
            <a:pPr indent="-323850" lvl="0" marL="457200" marR="0" rtl="0" algn="l">
              <a:lnSpc>
                <a:spcPct val="100000"/>
              </a:lnSpc>
              <a:spcBef>
                <a:spcPts val="0"/>
              </a:spcBef>
              <a:spcAft>
                <a:spcPts val="0"/>
              </a:spcAft>
              <a:buClr>
                <a:schemeClr val="lt2"/>
              </a:buClr>
              <a:buSzPts val="1500"/>
              <a:buFont typeface="Proxima Nova"/>
              <a:buChar char="-"/>
            </a:pPr>
            <a:r>
              <a:rPr b="1" lang="en-GB" sz="1500">
                <a:solidFill>
                  <a:schemeClr val="lt2"/>
                </a:solidFill>
                <a:latin typeface="Proxima Nova"/>
                <a:ea typeface="Proxima Nova"/>
                <a:cs typeface="Proxima Nova"/>
                <a:sym typeface="Proxima Nova"/>
              </a:rPr>
              <a:t>Manages the movement of military aircraft, including fighter jets, transport planes, and helicopters but also Surface to Air Missile systems against air targets during peace, crisis and war</a:t>
            </a:r>
            <a:endParaRPr b="1" sz="1500">
              <a:solidFill>
                <a:schemeClr val="lt2"/>
              </a:solidFill>
              <a:latin typeface="Proxima Nova"/>
              <a:ea typeface="Proxima Nova"/>
              <a:cs typeface="Proxima Nova"/>
              <a:sym typeface="Proxima Nova"/>
            </a:endParaRPr>
          </a:p>
          <a:p>
            <a:pPr indent="-323850" lvl="0" marL="457200" marR="0" rtl="0" algn="l">
              <a:lnSpc>
                <a:spcPct val="100000"/>
              </a:lnSpc>
              <a:spcBef>
                <a:spcPts val="0"/>
              </a:spcBef>
              <a:spcAft>
                <a:spcPts val="0"/>
              </a:spcAft>
              <a:buClr>
                <a:schemeClr val="lt2"/>
              </a:buClr>
              <a:buSzPts val="1500"/>
              <a:buFont typeface="Proxima Nova"/>
              <a:buChar char="-"/>
            </a:pPr>
            <a:r>
              <a:rPr b="1" lang="en-GB" sz="1500">
                <a:solidFill>
                  <a:schemeClr val="lt2"/>
                </a:solidFill>
                <a:latin typeface="Proxima Nova"/>
                <a:ea typeface="Proxima Nova"/>
                <a:cs typeface="Proxima Nova"/>
                <a:sym typeface="Proxima Nova"/>
              </a:rPr>
              <a:t>Managed by the military branches of a country's government</a:t>
            </a:r>
            <a:endParaRPr b="1" sz="1500">
              <a:solidFill>
                <a:schemeClr val="lt2"/>
              </a:solidFill>
              <a:latin typeface="Proxima Nova"/>
              <a:ea typeface="Proxima Nova"/>
              <a:cs typeface="Proxima Nova"/>
              <a:sym typeface="Proxima Nova"/>
            </a:endParaRPr>
          </a:p>
          <a:p>
            <a:pPr indent="-323850" lvl="0" marL="457200" marR="0" rtl="0" algn="l">
              <a:lnSpc>
                <a:spcPct val="100000"/>
              </a:lnSpc>
              <a:spcBef>
                <a:spcPts val="0"/>
              </a:spcBef>
              <a:spcAft>
                <a:spcPts val="0"/>
              </a:spcAft>
              <a:buClr>
                <a:schemeClr val="lt2"/>
              </a:buClr>
              <a:buSzPts val="1500"/>
              <a:buFont typeface="Proxima Nova"/>
              <a:buChar char="-"/>
            </a:pPr>
            <a:r>
              <a:rPr b="1" lang="en-GB" sz="1500">
                <a:solidFill>
                  <a:schemeClr val="lt2"/>
                </a:solidFill>
                <a:latin typeface="Proxima Nova"/>
                <a:ea typeface="Proxima Nova"/>
                <a:cs typeface="Proxima Nova"/>
                <a:sym typeface="Proxima Nova"/>
              </a:rPr>
              <a:t>It also provides air traffic control services to civilian aircraft in times of emergency or crisis</a:t>
            </a:r>
            <a:endParaRPr b="1" sz="1500">
              <a:solidFill>
                <a:schemeClr val="lt2"/>
              </a:solidFill>
              <a:latin typeface="Proxima Nova"/>
              <a:ea typeface="Proxima Nova"/>
              <a:cs typeface="Proxima Nova"/>
              <a:sym typeface="Proxima Nova"/>
            </a:endParaRPr>
          </a:p>
          <a:p>
            <a:pPr indent="-323850" lvl="0" marL="457200" marR="0" rtl="0" algn="l">
              <a:lnSpc>
                <a:spcPct val="100000"/>
              </a:lnSpc>
              <a:spcBef>
                <a:spcPts val="0"/>
              </a:spcBef>
              <a:spcAft>
                <a:spcPts val="0"/>
              </a:spcAft>
              <a:buClr>
                <a:schemeClr val="lt2"/>
              </a:buClr>
              <a:buSzPts val="1500"/>
              <a:buFont typeface="Proxima Nova"/>
              <a:buChar char="-"/>
            </a:pPr>
            <a:r>
              <a:rPr b="1" lang="en-GB" sz="1500">
                <a:solidFill>
                  <a:schemeClr val="lt2"/>
                </a:solidFill>
                <a:latin typeface="Proxima Nova"/>
                <a:ea typeface="Proxima Nova"/>
                <a:cs typeface="Proxima Nova"/>
                <a:sym typeface="Proxima Nova"/>
              </a:rPr>
              <a:t>Military ATC operations are often classified and involve sensitive information</a:t>
            </a:r>
            <a:endParaRPr b="1" sz="1500">
              <a:solidFill>
                <a:schemeClr val="lt2"/>
              </a:solidFill>
              <a:latin typeface="Proxima Nova"/>
              <a:ea typeface="Proxima Nova"/>
              <a:cs typeface="Proxima Nova"/>
              <a:sym typeface="Proxima Nova"/>
            </a:endParaRPr>
          </a:p>
          <a:p>
            <a:pPr indent="-323850" lvl="0" marL="457200" marR="0" rtl="0" algn="l">
              <a:lnSpc>
                <a:spcPct val="100000"/>
              </a:lnSpc>
              <a:spcBef>
                <a:spcPts val="0"/>
              </a:spcBef>
              <a:spcAft>
                <a:spcPts val="0"/>
              </a:spcAft>
              <a:buClr>
                <a:schemeClr val="lt2"/>
              </a:buClr>
              <a:buSzPts val="1500"/>
              <a:buFont typeface="Proxima Nova"/>
              <a:buChar char="-"/>
            </a:pPr>
            <a:r>
              <a:rPr b="1" lang="en-GB" sz="1500">
                <a:solidFill>
                  <a:schemeClr val="lt2"/>
                </a:solidFill>
                <a:latin typeface="Proxima Nova"/>
                <a:ea typeface="Proxima Nova"/>
                <a:cs typeface="Proxima Nova"/>
                <a:sym typeface="Proxima Nova"/>
              </a:rPr>
              <a:t>Provides flight information to military aircraft flying outside assigned areas and close control of military aircraft inside assigned areas </a:t>
            </a:r>
            <a:endParaRPr b="1" sz="1500">
              <a:solidFill>
                <a:schemeClr val="lt2"/>
              </a:solidFill>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2"/>
          <p:cNvSpPr txBox="1"/>
          <p:nvPr>
            <p:ph type="title"/>
          </p:nvPr>
        </p:nvSpPr>
        <p:spPr>
          <a:xfrm>
            <a:off x="285975"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LGAL ARP</a:t>
            </a:r>
            <a:endParaRPr>
              <a:latin typeface="Proxima Nova"/>
              <a:ea typeface="Proxima Nova"/>
              <a:cs typeface="Proxima Nova"/>
              <a:sym typeface="Proxima Nova"/>
            </a:endParaRPr>
          </a:p>
        </p:txBody>
      </p:sp>
      <p:pic>
        <p:nvPicPr>
          <p:cNvPr id="372" name="Google Shape;372;p52"/>
          <p:cNvPicPr preferRelativeResize="0"/>
          <p:nvPr/>
        </p:nvPicPr>
        <p:blipFill>
          <a:blip r:embed="rId3">
            <a:alphaModFix/>
          </a:blip>
          <a:stretch>
            <a:fillRect/>
          </a:stretch>
        </p:blipFill>
        <p:spPr>
          <a:xfrm>
            <a:off x="1972850" y="89425"/>
            <a:ext cx="6620474" cy="4967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3"/>
          <p:cNvSpPr txBox="1"/>
          <p:nvPr>
            <p:ph type="title"/>
          </p:nvPr>
        </p:nvSpPr>
        <p:spPr>
          <a:xfrm>
            <a:off x="2100450" y="2285400"/>
            <a:ext cx="4943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GR slides</a:t>
            </a:r>
            <a:endParaRPr>
              <a:latin typeface="Proxima Nova"/>
              <a:ea typeface="Proxima Nova"/>
              <a:cs typeface="Proxima Nova"/>
              <a:sym typeface="Proxima Nova"/>
            </a:endParaRPr>
          </a:p>
        </p:txBody>
      </p:sp>
      <p:sp>
        <p:nvSpPr>
          <p:cNvPr id="378" name="Google Shape;378;p53"/>
          <p:cNvSpPr txBox="1"/>
          <p:nvPr/>
        </p:nvSpPr>
        <p:spPr>
          <a:xfrm>
            <a:off x="396025" y="950475"/>
            <a:ext cx="4348200" cy="40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4"/>
          <p:cNvSpPr txBox="1"/>
          <p:nvPr>
            <p:ph type="title"/>
          </p:nvPr>
        </p:nvSpPr>
        <p:spPr>
          <a:xfrm>
            <a:off x="86250" y="41400"/>
            <a:ext cx="1278300" cy="471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Quiz</a:t>
            </a:r>
            <a:endParaRPr>
              <a:latin typeface="Proxima Nova"/>
              <a:ea typeface="Proxima Nova"/>
              <a:cs typeface="Proxima Nova"/>
              <a:sym typeface="Proxima Nova"/>
            </a:endParaRPr>
          </a:p>
        </p:txBody>
      </p:sp>
      <p:sp>
        <p:nvSpPr>
          <p:cNvPr id="384" name="Google Shape;384;p54"/>
          <p:cNvSpPr txBox="1"/>
          <p:nvPr/>
        </p:nvSpPr>
        <p:spPr>
          <a:xfrm>
            <a:off x="17550" y="513300"/>
            <a:ext cx="9108900" cy="4484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Ποιό είναι το πιο δυνατό σύστημα σ’ ένα αεροσκάφος… και στο αυτοκίνητό σας;</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Τα φρένα. Όλα τα συστήματα παίρνουν ενέργεια απ’ τους κινητήρες, αλλά τα φρένα λειτουργούν σαν μοχλός.</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Τι χρώμα είναι το “μαύρο κουτί” ενός αεροσκάφους;</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Πορτοκαλί/κίτρινο</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Πόσα δευτερόλεπτα υστέρηση έχει η εικόνα του radar;</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12sec, όσο μια πλήρης περιστροφή της κεραίας του radar.</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Μπορεί ένα αεροπλάνο να προσγειωθεί αυτόματα;</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Ναι. Σ’ αεροδρόμια με ILS, απ’ τα 80s. Ωστόσο ακόμα και σήμερα οι πιλότοι απογειώνουν και προσγειώνουν κ το 90% της πτήσης γίνεται μ’ autopilot.</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Τι σημαίνουν οι αριθμοί στην άκρη του διαδρόμου προσγείωσης;</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Το αζιμούθιο του (= η γωνία σε σχέση με το βορρά)</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Επηρεάζει ένα ραντάρ τη χιονόπτωση στην περιοχή του;</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Όχι. Η ενέργεια είναι λίγα KW και φθίνει γρήγορα λόγω inverse square law. Μπορεί όμως ν’ ανάψει μια λάμπα φθορισμού στα 50-100μ</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Ποιά είναι η πιο συχνή αιτία αεροπορικών ατυχημάτων;</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50% pilot error, 20% τεχνική βλάβη, 10% κακοκαιρία, 10% sabotage, 10% air-traffic control etc</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Με τι είναι γεμάτα τα λάστιχα ενός αεροπλάνου;</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Αζωτο. Για να μην αναφλεγεί αν σκάσουν.</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Ποιό είναι το asset μεγαλύτερης αξίας μια αεροπορικής εταιρείας;</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Τα μίλια του προγραμματος loyalty της (miles &amp; bonus etc). Ούτε καν τα ίδια τα πανάκριβα αεροπλάνα της.</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Με τι περιθώριο κέρδους λειτουργεί μια αεροπορική εταιρεία;</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Συνήθως μικρότερο από 9%</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6" st="1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7" st="1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8" st="1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9" st="1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20" st="2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21" st="2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22" st="2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5"/>
          <p:cNvSpPr txBox="1"/>
          <p:nvPr>
            <p:ph type="title"/>
          </p:nvPr>
        </p:nvSpPr>
        <p:spPr>
          <a:xfrm>
            <a:off x="342900" y="179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500">
                <a:solidFill>
                  <a:schemeClr val="lt2"/>
                </a:solidFill>
                <a:latin typeface="Proxima Nova"/>
                <a:ea typeface="Proxima Nova"/>
                <a:cs typeface="Proxima Nova"/>
                <a:sym typeface="Proxima Nova"/>
              </a:rPr>
              <a:t>IFF </a:t>
            </a:r>
            <a:r>
              <a:rPr lang="en-GB" sz="2500">
                <a:solidFill>
                  <a:schemeClr val="lt2"/>
                </a:solidFill>
                <a:latin typeface="Proxima Nova"/>
                <a:ea typeface="Proxima Nova"/>
                <a:cs typeface="Proxima Nova"/>
                <a:sym typeface="Proxima Nova"/>
              </a:rPr>
              <a:t>(Identification Friend or Foe)</a:t>
            </a:r>
            <a:endParaRPr sz="2500">
              <a:latin typeface="Proxima Nova"/>
              <a:ea typeface="Proxima Nova"/>
              <a:cs typeface="Proxima Nova"/>
              <a:sym typeface="Proxima Nova"/>
            </a:endParaRPr>
          </a:p>
        </p:txBody>
      </p:sp>
      <p:sp>
        <p:nvSpPr>
          <p:cNvPr id="390" name="Google Shape;390;p55"/>
          <p:cNvSpPr txBox="1"/>
          <p:nvPr/>
        </p:nvSpPr>
        <p:spPr>
          <a:xfrm>
            <a:off x="396025" y="950475"/>
            <a:ext cx="3001800" cy="14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Το αφος απαντάει σε κωδικοποιημένες ερωτήσεις που του στέλνει στα 1030/1090MHz κάποιος σταθμός εδάφους ή άλλο αφος.</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Το “ping” των αεροπλάνων.</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391" name="Google Shape;391;p55"/>
          <p:cNvPicPr preferRelativeResize="0"/>
          <p:nvPr/>
        </p:nvPicPr>
        <p:blipFill>
          <a:blip r:embed="rId3">
            <a:alphaModFix/>
          </a:blip>
          <a:stretch>
            <a:fillRect/>
          </a:stretch>
        </p:blipFill>
        <p:spPr>
          <a:xfrm>
            <a:off x="5779525" y="52975"/>
            <a:ext cx="3212075" cy="2008775"/>
          </a:xfrm>
          <a:prstGeom prst="rect">
            <a:avLst/>
          </a:prstGeom>
          <a:noFill/>
          <a:ln>
            <a:noFill/>
          </a:ln>
        </p:spPr>
      </p:pic>
      <p:sp>
        <p:nvSpPr>
          <p:cNvPr id="392" name="Google Shape;392;p55"/>
          <p:cNvSpPr txBox="1"/>
          <p:nvPr/>
        </p:nvSpPr>
        <p:spPr>
          <a:xfrm>
            <a:off x="342900" y="2969950"/>
            <a:ext cx="4994100" cy="17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Συνήθως το μήνυμα περιλαμβάνει</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Mode 3 (4ψήφιο ID που θέτει το πλήρωμα) και</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Mode C (ύψος πτήσης)</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Μπορεί να περιέχουν λάθος/παραπλανητικές πληροφορίες.</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IFF emergency codes: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7500 Αεροπειρατεία</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7600 Απώλεια επικοινωνιών</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7700 Κατάσταση ανάγκης γενικά (βλάβη κλπ)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Average"/>
              <a:ea typeface="Average"/>
              <a:cs typeface="Average"/>
              <a:sym typeface="Average"/>
            </a:endParaRPr>
          </a:p>
        </p:txBody>
      </p:sp>
      <p:pic>
        <p:nvPicPr>
          <p:cNvPr id="393" name="Google Shape;393;p55"/>
          <p:cNvPicPr preferRelativeResize="0"/>
          <p:nvPr/>
        </p:nvPicPr>
        <p:blipFill rotWithShape="1">
          <a:blip r:embed="rId4">
            <a:alphaModFix/>
          </a:blip>
          <a:srcRect b="8117" l="0" r="0" t="19075"/>
          <a:stretch/>
        </p:blipFill>
        <p:spPr>
          <a:xfrm>
            <a:off x="5237625" y="2969950"/>
            <a:ext cx="3753976" cy="2049825"/>
          </a:xfrm>
          <a:prstGeom prst="rect">
            <a:avLst/>
          </a:prstGeom>
          <a:noFill/>
          <a:ln>
            <a:noFill/>
          </a:ln>
        </p:spPr>
      </p:pic>
      <p:pic>
        <p:nvPicPr>
          <p:cNvPr id="394" name="Google Shape;394;p55"/>
          <p:cNvPicPr preferRelativeResize="0"/>
          <p:nvPr/>
        </p:nvPicPr>
        <p:blipFill rotWithShape="1">
          <a:blip r:embed="rId5">
            <a:alphaModFix/>
          </a:blip>
          <a:srcRect b="0" l="6454" r="0" t="8416"/>
          <a:stretch/>
        </p:blipFill>
        <p:spPr>
          <a:xfrm>
            <a:off x="3644700" y="994375"/>
            <a:ext cx="2203000" cy="18772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Τι είναι και τι σκοπό έχει</a:t>
            </a:r>
            <a:endParaRPr>
              <a:latin typeface="Proxima Nova"/>
              <a:ea typeface="Proxima Nova"/>
              <a:cs typeface="Proxima Nova"/>
              <a:sym typeface="Proxima Nova"/>
            </a:endParaRPr>
          </a:p>
        </p:txBody>
      </p:sp>
      <p:sp>
        <p:nvSpPr>
          <p:cNvPr id="400" name="Google Shape;400;p56"/>
          <p:cNvSpPr txBox="1"/>
          <p:nvPr/>
        </p:nvSpPr>
        <p:spPr>
          <a:xfrm>
            <a:off x="396025" y="950475"/>
            <a:ext cx="8658300" cy="396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600">
                <a:solidFill>
                  <a:schemeClr val="lt2"/>
                </a:solidFill>
                <a:latin typeface="Proxima Nova"/>
                <a:ea typeface="Proxima Nova"/>
                <a:cs typeface="Proxima Nova"/>
                <a:sym typeface="Proxima Nova"/>
              </a:rPr>
              <a:t>Air Traffic Control ή Έλεγχος Εναέριας Κυκλοφορίας είναι μια υπηρεσία η οποία παρέχεται από ελεγκτές στο έδαφος οι οποίοι καθοδηγούν τα αεροσκάφη σε ελεγχόμενο εναέριο χώρο και παρέχουν πληροφορίες και υποστήριξη σε αεροσκάφη που πετούν σε μη ελεγχόμενο εναέριο χώρο. Σκοπός του Ελέγχου Εναέριας Κυκλοφορίας είναι η πραγματοποίηση των πτήσεων με ασφάλεια, τάξη και αποτελεσματικότητα. </a:t>
            </a:r>
            <a:endParaRPr b="1" sz="16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7"/>
          <p:cNvSpPr txBox="1"/>
          <p:nvPr>
            <p:ph type="title"/>
          </p:nvPr>
        </p:nvSpPr>
        <p:spPr>
          <a:xfrm>
            <a:off x="173450" y="135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500">
                <a:latin typeface="Proxima Nova"/>
                <a:ea typeface="Proxima Nova"/>
                <a:cs typeface="Proxima Nova"/>
                <a:sym typeface="Proxima Nova"/>
              </a:rPr>
              <a:t>On Board Systems: Voice Comms</a:t>
            </a:r>
            <a:endParaRPr sz="2500">
              <a:latin typeface="Proxima Nova"/>
              <a:ea typeface="Proxima Nova"/>
              <a:cs typeface="Proxima Nova"/>
              <a:sym typeface="Proxima Nova"/>
            </a:endParaRPr>
          </a:p>
        </p:txBody>
      </p:sp>
      <p:sp>
        <p:nvSpPr>
          <p:cNvPr id="406" name="Google Shape;406;p57"/>
          <p:cNvSpPr txBox="1"/>
          <p:nvPr/>
        </p:nvSpPr>
        <p:spPr>
          <a:xfrm>
            <a:off x="76200" y="950475"/>
            <a:ext cx="9144000" cy="39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Μετά πρέπει να μπορεί να στείλει τη θέση του στο ATCC και σ’ άλλα αεροσκάφη φωνητικά ή μέσω data links.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2 ολόιδια, εναλλάξιμα voice radios ACTIVE + STANDBY</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VHF/UHF radios: “Air band”. Απαγορεύεται να εκπέμψουν άλλοι.</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Civilian:  VHF 108-137 MHz , Guard 121.5MHz</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Military: +UHF 225-399 MHz, Guard 243MHz</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ICAO rules: πάντα ακούν όλοι και στη guard.</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ΑΜ modulation γιατί:</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Ειναι πιο απλοί κ power efficient πομποδέκτες</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Συμβατοί με παλαιότερες τεχνολογίες</a:t>
            </a:r>
            <a:endParaRPr>
              <a:solidFill>
                <a:schemeClr val="lt2"/>
              </a:solidFill>
              <a:latin typeface="Proxima Nova"/>
              <a:ea typeface="Proxima Nova"/>
              <a:cs typeface="Proxima Nova"/>
              <a:sym typeface="Proxima Nova"/>
            </a:endParaRPr>
          </a:p>
          <a:p>
            <a:pPr indent="0" lvl="0" marL="457200" rtl="0" algn="l">
              <a:spcBef>
                <a:spcPts val="0"/>
              </a:spcBef>
              <a:spcAft>
                <a:spcPts val="0"/>
              </a:spcAft>
              <a:buNone/>
            </a:pPr>
            <a:r>
              <a:rPr lang="en-GB">
                <a:solidFill>
                  <a:schemeClr val="lt2"/>
                </a:solidFill>
                <a:latin typeface="Proxima Nova"/>
                <a:ea typeface="Proxima Nova"/>
                <a:cs typeface="Proxima Nova"/>
                <a:sym typeface="Proxima Nova"/>
              </a:rPr>
              <a:t>Αλλά κυρίως γιατί αν εκπέμψουν 2 ταυτόχρονα θ’ ακουστεί ο πιο δυνατός. Στα FM δε θ’ ακουγόταν κανείς.</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Μικρή ισχύς εκπομπής (25W) αλλά πιάνουν καλά γιατί είναι πολύ ψηλά:</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απο 20m ύψος (ταράτσα πολυκατοικίας) έχεις 18Km line of sight</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απο 10Km ύψος πτήσης έχεις 400Km line of sight. Στην πράξη 200Km =&gt; 120.000Km</a:t>
            </a:r>
            <a:r>
              <a:rPr baseline="30000" lang="en-GB">
                <a:solidFill>
                  <a:schemeClr val="lt2"/>
                </a:solidFill>
                <a:latin typeface="Proxima Nova"/>
                <a:ea typeface="Proxima Nova"/>
                <a:cs typeface="Proxima Nova"/>
                <a:sym typeface="Proxima Nova"/>
              </a:rPr>
              <a:t>2</a:t>
            </a:r>
            <a:r>
              <a:rPr lang="en-GB">
                <a:solidFill>
                  <a:schemeClr val="lt2"/>
                </a:solidFill>
                <a:latin typeface="Proxima Nova"/>
                <a:ea typeface="Proxima Nova"/>
                <a:cs typeface="Proxima Nova"/>
                <a:sym typeface="Proxima Nova"/>
              </a:rPr>
              <a:t> επιφάνεια = Ελλάδα</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407" name="Google Shape;407;p57"/>
          <p:cNvPicPr preferRelativeResize="0"/>
          <p:nvPr/>
        </p:nvPicPr>
        <p:blipFill rotWithShape="1">
          <a:blip r:embed="rId3">
            <a:alphaModFix/>
          </a:blip>
          <a:srcRect b="13153" l="23465" r="8279" t="19669"/>
          <a:stretch/>
        </p:blipFill>
        <p:spPr>
          <a:xfrm>
            <a:off x="5709675" y="1619250"/>
            <a:ext cx="3287500" cy="1905000"/>
          </a:xfrm>
          <a:prstGeom prst="rect">
            <a:avLst/>
          </a:prstGeom>
          <a:noFill/>
          <a:ln>
            <a:noFill/>
          </a:ln>
        </p:spPr>
      </p:pic>
      <p:cxnSp>
        <p:nvCxnSpPr>
          <p:cNvPr id="408" name="Google Shape;408;p57"/>
          <p:cNvCxnSpPr/>
          <p:nvPr/>
        </p:nvCxnSpPr>
        <p:spPr>
          <a:xfrm flipH="1" rot="10800000">
            <a:off x="4124325" y="2228700"/>
            <a:ext cx="3619500" cy="209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8"/>
          <p:cNvSpPr txBox="1"/>
          <p:nvPr>
            <p:ph type="title"/>
          </p:nvPr>
        </p:nvSpPr>
        <p:spPr>
          <a:xfrm>
            <a:off x="86250" y="41400"/>
            <a:ext cx="1278300" cy="471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Quiz</a:t>
            </a:r>
            <a:endParaRPr>
              <a:latin typeface="Proxima Nova"/>
              <a:ea typeface="Proxima Nova"/>
              <a:cs typeface="Proxima Nova"/>
              <a:sym typeface="Proxima Nova"/>
            </a:endParaRPr>
          </a:p>
        </p:txBody>
      </p:sp>
      <p:sp>
        <p:nvSpPr>
          <p:cNvPr id="414" name="Google Shape;414;p58"/>
          <p:cNvSpPr txBox="1"/>
          <p:nvPr/>
        </p:nvSpPr>
        <p:spPr>
          <a:xfrm>
            <a:off x="17550" y="513300"/>
            <a:ext cx="9108900" cy="4484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Ποιό είναι το πιο δυνατό σύστημα σ’ ένα αεροσκάφος… και στο αυτοκίνητό σας;</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Τα φρένα. Όλα τα συστήματα παίρνουν ενέργεια απ’ τους κινητήρες, αλλά τα φρένα λειτουργούν σαν μοχλός.</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Τι χρώμα είναι το “μαύρο κουτί” ενός αεροσκάφους;</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Πορτοκαλί/κίτρινο</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Πόσα δευτερόλεπτα υστέρηση έχει η εικόνα του radar;</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12sec, όσο μια πλήρης περιστροφή της κεραίας του radar.</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Μπορεί ένα αεροπλάνο να προσγειωθεί αυτόματα;</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Ναι. Σ’ αεροδρόμια με ILS, απ’ τα 80s. Ωστόσο ακόμα και σήμερα οι πιλότοι απογειώνουν και προσγειώνουν κ το 90% της πτήσης γίνεται μ’ autopilot.</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Τι σημαίνουν οι αριθμοί στην άκρη του διαδρόμου προσγείωσης;</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Το αζιμούθιο του (= η γωνία σε σχέση με το βορρά)</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Επηρεάζει ένα ραντάρ τη χιονόπτωση στην περιοχή του;</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Όχι. Η ενέργεια είναι λίγα KW και φθίνει γρήγορα λόγω inverse square law. Μπορεί όμως ν’ ανάψει μια λάμπα φθορισμού στα 50-100μ</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Ποιά είναι η πιο συχνή αιτία αεροπορικών ατυχημάτων;</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50% pilot error, 20% τεχνική βλάβη, 10% κακοκαιρία, 10% sabotage, 10% air-traffic control etc</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Με τι είναι γεμάτα τα λάστιχα ενός αεροπλάνου;</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Αζωτο. Για να μην αναφλεγεί αν σκάσουν.</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Ποιό είναι το asset μεγαλύτερης αξίας μια αεροπορικής εταιρείας;</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Τα μίλια του προγραμματος loyalty της (miles &amp; bonus etc). Ούτε καν τα ίδια τα πανάκριβα αεροπλάνα της.</a:t>
            </a:r>
            <a:endParaRPr sz="1200">
              <a:solidFill>
                <a:schemeClr val="accent3"/>
              </a:solidFill>
              <a:latin typeface="Average"/>
              <a:ea typeface="Average"/>
              <a:cs typeface="Average"/>
              <a:sym typeface="Average"/>
            </a:endParaRPr>
          </a:p>
          <a:p>
            <a:pPr indent="-304800" lvl="0" marL="4572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Με τι περιθώριο κέρδους λειτουργεί μια αεροπορική εταιρεία;</a:t>
            </a:r>
            <a:endParaRPr sz="1200">
              <a:solidFill>
                <a:schemeClr val="accent3"/>
              </a:solidFill>
              <a:latin typeface="Average"/>
              <a:ea typeface="Average"/>
              <a:cs typeface="Average"/>
              <a:sym typeface="Average"/>
            </a:endParaRPr>
          </a:p>
          <a:p>
            <a:pPr indent="-304800" lvl="1" marL="914400" rtl="0" algn="l">
              <a:spcBef>
                <a:spcPts val="0"/>
              </a:spcBef>
              <a:spcAft>
                <a:spcPts val="0"/>
              </a:spcAft>
              <a:buClr>
                <a:schemeClr val="accent3"/>
              </a:buClr>
              <a:buSzPts val="1200"/>
              <a:buFont typeface="Average"/>
              <a:buChar char="○"/>
            </a:pPr>
            <a:r>
              <a:rPr lang="en-GB" sz="1200">
                <a:solidFill>
                  <a:schemeClr val="accent3"/>
                </a:solidFill>
                <a:latin typeface="Average"/>
                <a:ea typeface="Average"/>
                <a:cs typeface="Average"/>
                <a:sym typeface="Average"/>
              </a:rPr>
              <a:t>Συνήθως μικρότερο από 9%</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6" st="1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7" st="1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8" st="1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19" st="1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20" st="2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21" st="2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xEl>
                                              <p:pRg end="22" st="2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9"/>
          <p:cNvSpPr txBox="1"/>
          <p:nvPr>
            <p:ph type="title"/>
          </p:nvPr>
        </p:nvSpPr>
        <p:spPr>
          <a:xfrm>
            <a:off x="311700" y="135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Για τι θα μιλήσουμε</a:t>
            </a:r>
            <a:endParaRPr>
              <a:latin typeface="Proxima Nova"/>
              <a:ea typeface="Proxima Nova"/>
              <a:cs typeface="Proxima Nova"/>
              <a:sym typeface="Proxima Nova"/>
            </a:endParaRPr>
          </a:p>
        </p:txBody>
      </p:sp>
      <p:sp>
        <p:nvSpPr>
          <p:cNvPr id="420" name="Google Shape;420;p59"/>
          <p:cNvSpPr txBox="1"/>
          <p:nvPr/>
        </p:nvSpPr>
        <p:spPr>
          <a:xfrm>
            <a:off x="410550" y="558175"/>
            <a:ext cx="8658300" cy="44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Τι είναι το ATC και τι σκοπό έχει</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Civilian vs military</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Flight phases - Handovers Between Controllers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Ground Systems</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Sensor types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Cooperative (IFF modes, ADSB)</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Non-cooperative: active radar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Passive: </a:t>
            </a:r>
            <a:r>
              <a:rPr lang="en-GB">
                <a:solidFill>
                  <a:schemeClr val="lt2"/>
                </a:solidFill>
                <a:latin typeface="Proxima Nova"/>
                <a:ea typeface="Proxima Nova"/>
                <a:cs typeface="Proxima Nova"/>
                <a:sym typeface="Proxima Nova"/>
              </a:rPr>
              <a:t>MLAT </a:t>
            </a:r>
            <a:r>
              <a:rPr lang="en-GB" u="sng">
                <a:solidFill>
                  <a:schemeClr val="accent5"/>
                </a:solidFill>
                <a:latin typeface="Proxima Nova"/>
                <a:ea typeface="Proxima Nova"/>
                <a:cs typeface="Proxima Nova"/>
                <a:sym typeface="Proxima Nova"/>
                <a:hlinkClick r:id="rId3">
                  <a:extLst>
                    <a:ext uri="{A12FA001-AC4F-418D-AE19-62706E023703}">
                      <ahyp:hlinkClr val="tx"/>
                    </a:ext>
                  </a:extLst>
                </a:hlinkClick>
              </a:rPr>
              <a:t>https://map.adsbexchange.com/mlat-map/</a:t>
            </a:r>
            <a:r>
              <a:rPr lang="en-GB">
                <a:solidFill>
                  <a:schemeClr val="lt2"/>
                </a:solidFill>
                <a:latin typeface="Proxima Nova"/>
                <a:ea typeface="Proxima Nova"/>
                <a:cs typeface="Proxima Nova"/>
                <a:sym typeface="Proxima Nova"/>
              </a:rPr>
              <a:t>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Sensor to Controller data flow (track creation) From plot to track</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Protocols (asterix, beast, radarcape, military protocols)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On-board systems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Πως ξέρει τη θέση του στο χώρο ένα αεροσκάφος; (INS, GPS, NDB/VOR, ILS, LORAN, Radio altimeter)</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Πως επικοινωνεί voice &amp; data ένα αεροσκάφος (V/UHF radios</a:t>
            </a:r>
            <a:r>
              <a:rPr lang="en-GB">
                <a:solidFill>
                  <a:schemeClr val="lt2"/>
                </a:solidFill>
                <a:latin typeface="Proxima Nova"/>
                <a:ea typeface="Proxima Nova"/>
                <a:cs typeface="Proxima Nova"/>
                <a:sym typeface="Proxima Nova"/>
              </a:rPr>
              <a:t>, IFF, satcom, emergency transponders)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Demo: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ADS-B</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MLAT?</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Το μέλλον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SESAR “bye-bye corridors”</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black box in the cloud</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rPr lang="en-GB">
                <a:solidFill>
                  <a:schemeClr val="lt2"/>
                </a:solidFill>
                <a:latin typeface="Proxima Nova"/>
                <a:ea typeface="Proxima Nova"/>
                <a:cs typeface="Proxima Nova"/>
                <a:sym typeface="Proxima Nova"/>
              </a:rPr>
              <a:t>remote control towers</a:t>
            </a:r>
            <a:endParaRPr>
              <a:solidFill>
                <a:schemeClr val="lt2"/>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Flight phases - Handovers Between Controllers</a:t>
            </a:r>
            <a:endParaRPr>
              <a:latin typeface="Proxima Nova"/>
              <a:ea typeface="Proxima Nova"/>
              <a:cs typeface="Proxima Nova"/>
              <a:sym typeface="Proxima Nova"/>
            </a:endParaRPr>
          </a:p>
        </p:txBody>
      </p:sp>
      <p:sp>
        <p:nvSpPr>
          <p:cNvPr id="85" name="Google Shape;85;p17"/>
          <p:cNvSpPr txBox="1"/>
          <p:nvPr/>
        </p:nvSpPr>
        <p:spPr>
          <a:xfrm>
            <a:off x="396025" y="950475"/>
            <a:ext cx="8658300" cy="39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There are 3 types of controllers for a flight from gate to gate:</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b="1" lang="en-GB">
                <a:solidFill>
                  <a:schemeClr val="lt2"/>
                </a:solidFill>
                <a:latin typeface="Proxima Nova"/>
                <a:ea typeface="Proxima Nova"/>
                <a:cs typeface="Proxima Nova"/>
                <a:sym typeface="Proxima Nova"/>
              </a:rPr>
              <a:t>Tower Controller</a:t>
            </a:r>
            <a:r>
              <a:rPr lang="en-GB">
                <a:solidFill>
                  <a:schemeClr val="lt2"/>
                </a:solidFill>
                <a:latin typeface="Proxima Nova"/>
                <a:ea typeface="Proxima Nova"/>
                <a:cs typeface="Proxima Nova"/>
                <a:sym typeface="Proxima Nova"/>
              </a:rPr>
              <a:t> is a person that provides air traffic control service at and in the vicinity of an aerodrome.</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b="1" lang="en-GB">
                <a:solidFill>
                  <a:schemeClr val="lt2"/>
                </a:solidFill>
                <a:latin typeface="Proxima Nova"/>
                <a:ea typeface="Proxima Nova"/>
                <a:cs typeface="Proxima Nova"/>
                <a:sym typeface="Proxima Nova"/>
              </a:rPr>
              <a:t>Approach Controller</a:t>
            </a:r>
            <a:r>
              <a:rPr lang="en-GB">
                <a:solidFill>
                  <a:schemeClr val="lt2"/>
                </a:solidFill>
                <a:latin typeface="Proxima Nova"/>
                <a:ea typeface="Proxima Nova"/>
                <a:cs typeface="Proxima Nova"/>
                <a:sym typeface="Proxima Nova"/>
              </a:rPr>
              <a:t> is a person that provides air traffic control for departing and arriving flights. They are the link between the tower controllers and the area controllers.</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b="1" lang="en-GB">
                <a:solidFill>
                  <a:schemeClr val="lt2"/>
                </a:solidFill>
                <a:latin typeface="Proxima Nova"/>
                <a:ea typeface="Proxima Nova"/>
                <a:cs typeface="Proxima Nova"/>
                <a:sym typeface="Proxima Nova"/>
              </a:rPr>
              <a:t>Area Controller </a:t>
            </a:r>
            <a:r>
              <a:rPr lang="en-GB">
                <a:solidFill>
                  <a:schemeClr val="lt2"/>
                </a:solidFill>
                <a:latin typeface="Proxima Nova"/>
                <a:ea typeface="Proxima Nova"/>
                <a:cs typeface="Proxima Nova"/>
                <a:sym typeface="Proxima Nova"/>
              </a:rPr>
              <a:t>(sometimes called en-route controller) is a person that normally serves the flights during the cruise phase.</a:t>
            </a:r>
            <a:r>
              <a:rPr lang="en-GB">
                <a:solidFill>
                  <a:schemeClr val="lt2"/>
                </a:solidFill>
                <a:latin typeface="Proxima Nova"/>
                <a:ea typeface="Proxima Nova"/>
                <a:cs typeface="Proxima Nova"/>
                <a:sym typeface="Proxima Nova"/>
              </a:rPr>
              <a:t>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86" name="Google Shape;86;p17"/>
          <p:cNvPicPr preferRelativeResize="0"/>
          <p:nvPr/>
        </p:nvPicPr>
        <p:blipFill>
          <a:blip r:embed="rId3">
            <a:alphaModFix/>
          </a:blip>
          <a:stretch>
            <a:fillRect/>
          </a:stretch>
        </p:blipFill>
        <p:spPr>
          <a:xfrm>
            <a:off x="835200" y="2571750"/>
            <a:ext cx="7620000" cy="2171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2097900" y="2285400"/>
            <a:ext cx="49482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latin typeface="Proxima Nova"/>
                <a:ea typeface="Proxima Nova"/>
                <a:cs typeface="Proxima Nova"/>
                <a:sym typeface="Proxima Nova"/>
              </a:rPr>
              <a:t>Ground systems</a:t>
            </a:r>
            <a:endParaRPr>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Proxima Nova"/>
                <a:ea typeface="Proxima Nova"/>
                <a:cs typeface="Proxima Nova"/>
                <a:sym typeface="Proxima Nova"/>
              </a:rPr>
              <a:t>Sensor Types</a:t>
            </a:r>
            <a:endParaRPr>
              <a:latin typeface="Proxima Nova"/>
              <a:ea typeface="Proxima Nova"/>
              <a:cs typeface="Proxima Nova"/>
              <a:sym typeface="Proxima Nova"/>
            </a:endParaRPr>
          </a:p>
        </p:txBody>
      </p:sp>
      <p:sp>
        <p:nvSpPr>
          <p:cNvPr id="97" name="Google Shape;97;p19"/>
          <p:cNvSpPr txBox="1"/>
          <p:nvPr/>
        </p:nvSpPr>
        <p:spPr>
          <a:xfrm>
            <a:off x="367650" y="950475"/>
            <a:ext cx="8658300" cy="39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Cooperative </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Secondary Surveillance Radar (SSR) - IFF modes (1, 2, 3A, 3C, 4, 5, S)</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Automatic Dependent Surveillance–Broadcast (ADS-B)</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Airborne Collision Avoidance System (ACAS)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Non-cooperative</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Active </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Primary Surveillance Radar (PSR)</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Precision Approach Radar (PAR)</a:t>
            </a:r>
            <a:endParaRPr>
              <a:solidFill>
                <a:schemeClr val="lt2"/>
              </a:solidFill>
              <a:latin typeface="Proxima Nova"/>
              <a:ea typeface="Proxima Nova"/>
              <a:cs typeface="Proxima Nova"/>
              <a:sym typeface="Proxima Nova"/>
            </a:endParaRPr>
          </a:p>
          <a:p>
            <a:pPr indent="-317500" lvl="0" marL="4572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Passive (Cooperative and non-cooperative transmitters)</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MLAT </a:t>
            </a:r>
            <a:r>
              <a:rPr lang="en-GB" u="sng">
                <a:solidFill>
                  <a:schemeClr val="accent5"/>
                </a:solidFill>
                <a:latin typeface="Proxima Nova"/>
                <a:ea typeface="Proxima Nova"/>
                <a:cs typeface="Proxima Nova"/>
                <a:sym typeface="Proxima Nova"/>
                <a:hlinkClick r:id="rId3">
                  <a:extLst>
                    <a:ext uri="{A12FA001-AC4F-418D-AE19-62706E023703}">
                      <ahyp:hlinkClr val="tx"/>
                    </a:ext>
                  </a:extLst>
                </a:hlinkClick>
              </a:rPr>
              <a:t>https://map.adsbexchange.com/mlat-map/</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Analog television signals</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FM radio signals</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Cellular phone base stations</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Digital audio broadcasting</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Digital video broadcasting</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Terrestrial High-definition television transmitters in North America</a:t>
            </a:r>
            <a:endParaRPr>
              <a:solidFill>
                <a:schemeClr val="lt2"/>
              </a:solidFill>
              <a:latin typeface="Proxima Nova"/>
              <a:ea typeface="Proxima Nova"/>
              <a:cs typeface="Proxima Nova"/>
              <a:sym typeface="Proxima Nova"/>
            </a:endParaRPr>
          </a:p>
          <a:p>
            <a:pPr indent="-317500" lvl="1" marL="914400" rtl="0" algn="l">
              <a:spcBef>
                <a:spcPts val="0"/>
              </a:spcBef>
              <a:spcAft>
                <a:spcPts val="0"/>
              </a:spcAft>
              <a:buClr>
                <a:schemeClr val="lt2"/>
              </a:buClr>
              <a:buSzPts val="1400"/>
              <a:buFont typeface="Proxima Nova"/>
              <a:buChar char="○"/>
            </a:pPr>
            <a:r>
              <a:rPr lang="en-GB">
                <a:solidFill>
                  <a:schemeClr val="lt2"/>
                </a:solidFill>
                <a:latin typeface="Proxima Nova"/>
                <a:ea typeface="Proxima Nova"/>
                <a:cs typeface="Proxima Nova"/>
                <a:sym typeface="Proxima Nova"/>
              </a:rPr>
              <a:t>GPS satellites (GPS reflectometry)</a:t>
            </a:r>
            <a:endParaRPr>
              <a:solidFill>
                <a:schemeClr val="lt2"/>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42900" y="179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500">
                <a:solidFill>
                  <a:schemeClr val="lt2"/>
                </a:solidFill>
                <a:latin typeface="Proxima Nova"/>
                <a:ea typeface="Proxima Nova"/>
                <a:cs typeface="Proxima Nova"/>
                <a:sym typeface="Proxima Nova"/>
              </a:rPr>
              <a:t>IFF </a:t>
            </a:r>
            <a:r>
              <a:rPr lang="en-GB" sz="2500">
                <a:solidFill>
                  <a:schemeClr val="lt2"/>
                </a:solidFill>
                <a:latin typeface="Proxima Nova"/>
                <a:ea typeface="Proxima Nova"/>
                <a:cs typeface="Proxima Nova"/>
                <a:sym typeface="Proxima Nova"/>
              </a:rPr>
              <a:t>(Identification Friend or Foe)</a:t>
            </a:r>
            <a:endParaRPr sz="2500">
              <a:latin typeface="Proxima Nova"/>
              <a:ea typeface="Proxima Nova"/>
              <a:cs typeface="Proxima Nova"/>
              <a:sym typeface="Proxima Nova"/>
            </a:endParaRPr>
          </a:p>
        </p:txBody>
      </p:sp>
      <p:sp>
        <p:nvSpPr>
          <p:cNvPr id="103" name="Google Shape;103;p20"/>
          <p:cNvSpPr txBox="1"/>
          <p:nvPr/>
        </p:nvSpPr>
        <p:spPr>
          <a:xfrm>
            <a:off x="396025" y="950475"/>
            <a:ext cx="3001800" cy="14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Aircraft respond to encoded </a:t>
            </a:r>
            <a:r>
              <a:rPr lang="en-GB">
                <a:solidFill>
                  <a:schemeClr val="lt2"/>
                </a:solidFill>
                <a:latin typeface="Proxima Nova"/>
                <a:ea typeface="Proxima Nova"/>
                <a:cs typeface="Proxima Nova"/>
                <a:sym typeface="Proxima Nova"/>
              </a:rPr>
              <a:t>queries</a:t>
            </a:r>
            <a:r>
              <a:rPr lang="en-GB">
                <a:solidFill>
                  <a:schemeClr val="lt2"/>
                </a:solidFill>
                <a:latin typeface="Proxima Nova"/>
                <a:ea typeface="Proxima Nova"/>
                <a:cs typeface="Proxima Nova"/>
                <a:sym typeface="Proxima Nova"/>
              </a:rPr>
              <a:t> sent at </a:t>
            </a:r>
            <a:r>
              <a:rPr lang="en-GB">
                <a:solidFill>
                  <a:schemeClr val="lt2"/>
                </a:solidFill>
                <a:latin typeface="Proxima Nova"/>
                <a:ea typeface="Proxima Nova"/>
                <a:cs typeface="Proxima Nova"/>
                <a:sym typeface="Proxima Nova"/>
              </a:rPr>
              <a:t>1030/1090MHz by ground stations or other aircraft.</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The “ping” of aviation.</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p:txBody>
      </p:sp>
      <p:pic>
        <p:nvPicPr>
          <p:cNvPr id="104" name="Google Shape;104;p20"/>
          <p:cNvPicPr preferRelativeResize="0"/>
          <p:nvPr/>
        </p:nvPicPr>
        <p:blipFill>
          <a:blip r:embed="rId3">
            <a:alphaModFix/>
          </a:blip>
          <a:stretch>
            <a:fillRect/>
          </a:stretch>
        </p:blipFill>
        <p:spPr>
          <a:xfrm>
            <a:off x="5779525" y="52975"/>
            <a:ext cx="3212075" cy="2008775"/>
          </a:xfrm>
          <a:prstGeom prst="rect">
            <a:avLst/>
          </a:prstGeom>
          <a:noFill/>
          <a:ln>
            <a:noFill/>
          </a:ln>
        </p:spPr>
      </p:pic>
      <p:sp>
        <p:nvSpPr>
          <p:cNvPr id="105" name="Google Shape;105;p20"/>
          <p:cNvSpPr txBox="1"/>
          <p:nvPr/>
        </p:nvSpPr>
        <p:spPr>
          <a:xfrm>
            <a:off x="342900" y="2969950"/>
            <a:ext cx="5562000" cy="20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latin typeface="Proxima Nova"/>
                <a:ea typeface="Proxima Nova"/>
                <a:cs typeface="Proxima Nova"/>
                <a:sym typeface="Proxima Nova"/>
              </a:rPr>
              <a:t>The message typically includes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Mode 3 (four-digit ID set by the crew) and</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Mode C (flight altitude)</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They can actually be set to send to wrong or misleading replies.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IFF emergency codes: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7500 Hijacking</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7600 Loss of communications</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rPr lang="en-GB">
                <a:solidFill>
                  <a:schemeClr val="lt2"/>
                </a:solidFill>
                <a:latin typeface="Proxima Nova"/>
                <a:ea typeface="Proxima Nova"/>
                <a:cs typeface="Proxima Nova"/>
                <a:sym typeface="Proxima Nova"/>
              </a:rPr>
              <a:t>	7700 General emergency (systems failure etc)</a:t>
            </a:r>
            <a:endParaRPr>
              <a:solidFill>
                <a:schemeClr val="lt2"/>
              </a:solidFill>
              <a:latin typeface="Proxima Nova"/>
              <a:ea typeface="Proxima Nova"/>
              <a:cs typeface="Proxima Nova"/>
              <a:sym typeface="Proxima Nova"/>
            </a:endParaRPr>
          </a:p>
          <a:p>
            <a:pPr indent="45720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Average"/>
              <a:ea typeface="Average"/>
              <a:cs typeface="Average"/>
              <a:sym typeface="Average"/>
            </a:endParaRPr>
          </a:p>
        </p:txBody>
      </p:sp>
      <p:pic>
        <p:nvPicPr>
          <p:cNvPr id="106" name="Google Shape;106;p20"/>
          <p:cNvPicPr preferRelativeResize="0"/>
          <p:nvPr/>
        </p:nvPicPr>
        <p:blipFill rotWithShape="1">
          <a:blip r:embed="rId4">
            <a:alphaModFix/>
          </a:blip>
          <a:srcRect b="8117" l="0" r="0" t="19075"/>
          <a:stretch/>
        </p:blipFill>
        <p:spPr>
          <a:xfrm>
            <a:off x="5361325" y="3037500"/>
            <a:ext cx="3630276" cy="1982275"/>
          </a:xfrm>
          <a:prstGeom prst="rect">
            <a:avLst/>
          </a:prstGeom>
          <a:noFill/>
          <a:ln>
            <a:noFill/>
          </a:ln>
        </p:spPr>
      </p:pic>
      <p:pic>
        <p:nvPicPr>
          <p:cNvPr id="107" name="Google Shape;107;p20"/>
          <p:cNvPicPr preferRelativeResize="0"/>
          <p:nvPr/>
        </p:nvPicPr>
        <p:blipFill rotWithShape="1">
          <a:blip r:embed="rId5">
            <a:alphaModFix/>
          </a:blip>
          <a:srcRect b="0" l="6454" r="0" t="8416"/>
          <a:stretch/>
        </p:blipFill>
        <p:spPr>
          <a:xfrm>
            <a:off x="3644700" y="994375"/>
            <a:ext cx="2203000" cy="18772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72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GB" sz="2000">
                <a:solidFill>
                  <a:schemeClr val="lt2"/>
                </a:solidFill>
                <a:latin typeface="Proxima Nova"/>
                <a:ea typeface="Proxima Nova"/>
                <a:cs typeface="Proxima Nova"/>
                <a:sym typeface="Proxima Nova"/>
              </a:rPr>
              <a:t>T</a:t>
            </a:r>
            <a:r>
              <a:rPr lang="en-GB" sz="2000">
                <a:solidFill>
                  <a:schemeClr val="lt2"/>
                </a:solidFill>
                <a:latin typeface="Proxima Nova"/>
                <a:ea typeface="Proxima Nova"/>
                <a:cs typeface="Proxima Nova"/>
                <a:sym typeface="Proxima Nova"/>
              </a:rPr>
              <a:t>rack creation: From plot to track</a:t>
            </a:r>
            <a:endParaRPr sz="2000">
              <a:solidFill>
                <a:schemeClr val="lt2"/>
              </a:solidFill>
              <a:latin typeface="Proxima Nova"/>
              <a:ea typeface="Proxima Nova"/>
              <a:cs typeface="Proxima Nova"/>
              <a:sym typeface="Proxima Nova"/>
            </a:endParaRPr>
          </a:p>
          <a:p>
            <a:pPr indent="0" lvl="0" marL="0" rtl="0" algn="l">
              <a:spcBef>
                <a:spcPts val="0"/>
              </a:spcBef>
              <a:spcAft>
                <a:spcPts val="0"/>
              </a:spcAft>
              <a:buSzPts val="990"/>
              <a:buNone/>
            </a:pPr>
            <a:r>
              <a:t/>
            </a:r>
            <a:endParaRPr sz="2400">
              <a:latin typeface="Proxima Nova"/>
              <a:ea typeface="Proxima Nova"/>
              <a:cs typeface="Proxima Nova"/>
              <a:sym typeface="Proxima Nova"/>
            </a:endParaRPr>
          </a:p>
        </p:txBody>
      </p:sp>
      <p:pic>
        <p:nvPicPr>
          <p:cNvPr id="113" name="Google Shape;113;p21"/>
          <p:cNvPicPr preferRelativeResize="0"/>
          <p:nvPr/>
        </p:nvPicPr>
        <p:blipFill>
          <a:blip r:embed="rId3">
            <a:alphaModFix/>
          </a:blip>
          <a:stretch>
            <a:fillRect/>
          </a:stretch>
        </p:blipFill>
        <p:spPr>
          <a:xfrm>
            <a:off x="3830075" y="644801"/>
            <a:ext cx="4914600" cy="3910650"/>
          </a:xfrm>
          <a:prstGeom prst="rect">
            <a:avLst/>
          </a:prstGeom>
          <a:noFill/>
          <a:ln>
            <a:noFill/>
          </a:ln>
        </p:spPr>
      </p:pic>
      <p:sp>
        <p:nvSpPr>
          <p:cNvPr id="114" name="Google Shape;114;p21"/>
          <p:cNvSpPr txBox="1"/>
          <p:nvPr/>
        </p:nvSpPr>
        <p:spPr>
          <a:xfrm>
            <a:off x="186100" y="576375"/>
            <a:ext cx="3000000" cy="406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GB">
                <a:solidFill>
                  <a:schemeClr val="lt2"/>
                </a:solidFill>
                <a:latin typeface="Proxima Nova"/>
                <a:ea typeface="Proxima Nova"/>
                <a:cs typeface="Proxima Nova"/>
                <a:sym typeface="Proxima Nova"/>
              </a:rPr>
              <a:t>Plot. </a:t>
            </a:r>
            <a:r>
              <a:rPr lang="en-GB">
                <a:solidFill>
                  <a:schemeClr val="lt2"/>
                </a:solidFill>
                <a:latin typeface="Proxima Nova"/>
                <a:ea typeface="Proxima Nova"/>
                <a:cs typeface="Proxima Nova"/>
                <a:sym typeface="Proxima Nova"/>
              </a:rPr>
              <a:t>A target report resulting from digital integration of the received echoes (PSR) or replies (SSR) inside the antenna beamwidth. The PSR report contains range, bearing and altitude information whereas the SSR report contains in addition Mode 3/A identity code and the Mode C decoded altimeter height value.</a:t>
            </a:r>
            <a:endParaRPr>
              <a:solidFill>
                <a:schemeClr val="lt2"/>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1">
              <a:solidFill>
                <a:schemeClr val="lt2"/>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lang="en-GB">
                <a:solidFill>
                  <a:schemeClr val="lt2"/>
                </a:solidFill>
                <a:latin typeface="Proxima Nova"/>
                <a:ea typeface="Proxima Nova"/>
                <a:cs typeface="Proxima Nova"/>
                <a:sym typeface="Proxima Nova"/>
              </a:rPr>
              <a:t>Track. </a:t>
            </a:r>
            <a:r>
              <a:rPr lang="en-GB">
                <a:solidFill>
                  <a:schemeClr val="lt2"/>
                </a:solidFill>
                <a:latin typeface="Proxima Nova"/>
                <a:ea typeface="Proxima Nova"/>
                <a:cs typeface="Proxima Nova"/>
                <a:sym typeface="Proxima Nova"/>
              </a:rPr>
              <a:t>A target report resulting from the correlation, by a special algorithm (tracking) of a succession of radar reported positions for one aircraft. The report normally contains smoothed position and speed vector information.</a:t>
            </a:r>
            <a:endParaRPr>
              <a:solidFill>
                <a:schemeClr val="lt2"/>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